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4.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5.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6.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9" r:id="rId2"/>
    <p:sldMasterId id="2147483687" r:id="rId3"/>
    <p:sldMasterId id="2147483705" r:id="rId4"/>
    <p:sldMasterId id="2147483723" r:id="rId5"/>
    <p:sldMasterId id="2147483740" r:id="rId6"/>
    <p:sldMasterId id="2147483775" r:id="rId7"/>
  </p:sldMasterIdLst>
  <p:notesMasterIdLst>
    <p:notesMasterId r:id="rId36"/>
  </p:notesMasterIdLst>
  <p:sldIdLst>
    <p:sldId id="256" r:id="rId8"/>
    <p:sldId id="257" r:id="rId9"/>
    <p:sldId id="268" r:id="rId10"/>
    <p:sldId id="259" r:id="rId11"/>
    <p:sldId id="270" r:id="rId12"/>
    <p:sldId id="269" r:id="rId13"/>
    <p:sldId id="271" r:id="rId14"/>
    <p:sldId id="260" r:id="rId15"/>
    <p:sldId id="272" r:id="rId16"/>
    <p:sldId id="274" r:id="rId17"/>
    <p:sldId id="275" r:id="rId18"/>
    <p:sldId id="276" r:id="rId19"/>
    <p:sldId id="273" r:id="rId20"/>
    <p:sldId id="278" r:id="rId21"/>
    <p:sldId id="279" r:id="rId22"/>
    <p:sldId id="280" r:id="rId23"/>
    <p:sldId id="281" r:id="rId24"/>
    <p:sldId id="266" r:id="rId25"/>
    <p:sldId id="277" r:id="rId26"/>
    <p:sldId id="265" r:id="rId27"/>
    <p:sldId id="267" r:id="rId28"/>
    <p:sldId id="284" r:id="rId29"/>
    <p:sldId id="283" r:id="rId30"/>
    <p:sldId id="285" r:id="rId31"/>
    <p:sldId id="286" r:id="rId32"/>
    <p:sldId id="287" r:id="rId33"/>
    <p:sldId id="291" r:id="rId34"/>
    <p:sldId id="289"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258" autoAdjust="0"/>
    <p:restoredTop sz="94660"/>
  </p:normalViewPr>
  <p:slideViewPr>
    <p:cSldViewPr snapToGrid="0">
      <p:cViewPr varScale="1">
        <p:scale>
          <a:sx n="89" d="100"/>
          <a:sy n="89" d="100"/>
        </p:scale>
        <p:origin x="-67" y="-2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notesMaster" Target="notesMasters/notesMaster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AA3DE6-9613-417C-A006-4306461D6DB2}" type="datetimeFigureOut">
              <a:rPr lang="en-US" smtClean="0"/>
              <a:t>22-Jun-20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D5E94C-136F-4131-926A-7CD2791F54D7}" type="slidenum">
              <a:rPr lang="en-US" smtClean="0"/>
              <a:t>‹#›</a:t>
            </a:fld>
            <a:endParaRPr lang="en-US"/>
          </a:p>
        </p:txBody>
      </p:sp>
    </p:spTree>
    <p:extLst>
      <p:ext uri="{BB962C8B-B14F-4D97-AF65-F5344CB8AC3E}">
        <p14:creationId xmlns:p14="http://schemas.microsoft.com/office/powerpoint/2010/main" val="3114211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a:t>
            </a:fld>
            <a:endParaRPr lang="en-US"/>
          </a:p>
        </p:txBody>
      </p:sp>
    </p:spTree>
    <p:extLst>
      <p:ext uri="{BB962C8B-B14F-4D97-AF65-F5344CB8AC3E}">
        <p14:creationId xmlns:p14="http://schemas.microsoft.com/office/powerpoint/2010/main" val="557444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a:t>
            </a:fld>
            <a:endParaRPr lang="en-US"/>
          </a:p>
        </p:txBody>
      </p:sp>
    </p:spTree>
    <p:extLst>
      <p:ext uri="{BB962C8B-B14F-4D97-AF65-F5344CB8AC3E}">
        <p14:creationId xmlns:p14="http://schemas.microsoft.com/office/powerpoint/2010/main" val="14919478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2E0855AA-BE16-472B-BFC4-600D8A6A7C2C}" type="datetime1">
              <a:rPr lang="en-US" smtClean="0"/>
              <a:t>22-Jun-20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22AA22-4D3E-4740-B080-0394BD8BEEFF}"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EAFCA8-691B-4353-A79F-74CBDC97E472}"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2DC517-0BC0-4A06-97F3-2CAFF8951F13}"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317F373-C9E2-4354-AA34-1C4312537CB1}" type="datetime1">
              <a:rPr lang="en-US" smtClean="0"/>
              <a:t>22-Jun-20</a:t>
            </a:fld>
            <a:endParaRPr lang="en-US" dirty="0"/>
          </a:p>
        </p:txBody>
      </p:sp>
      <p:sp>
        <p:nvSpPr>
          <p:cNvPr id="8" name="Footer Placeholder 7"/>
          <p:cNvSpPr>
            <a:spLocks noGrp="1"/>
          </p:cNvSpPr>
          <p:nvPr>
            <p:ph type="ftr" sz="quarter" idx="11"/>
          </p:nvPr>
        </p:nvSpPr>
        <p:spPr/>
        <p:txBody>
          <a:bodyPr/>
          <a:lstStyle/>
          <a:p>
            <a:r>
              <a:rPr lang="en-US" smtClean="0"/>
              <a:t>TUẦN 6- TỰ ĐỘNG HÓA HTL - 1C1-VSL1,2,3</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6FEE08-0A5F-4B84-8EC5-21A583629E65}"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7FF87-622F-45F8-9DA6-E3D813D7DFE6}" type="datetime1">
              <a:rPr lang="en-US" smtClean="0"/>
              <a:t>22-Jun-20</a:t>
            </a:fld>
            <a:endParaRPr lang="en-US" dirty="0"/>
          </a:p>
        </p:txBody>
      </p:sp>
      <p:sp>
        <p:nvSpPr>
          <p:cNvPr id="3" name="Footer Placeholder 2"/>
          <p:cNvSpPr>
            <a:spLocks noGrp="1"/>
          </p:cNvSpPr>
          <p:nvPr>
            <p:ph type="ftr" sz="quarter" idx="11"/>
          </p:nvPr>
        </p:nvSpPr>
        <p:spPr/>
        <p:txBody>
          <a:bodyPr/>
          <a:lstStyle/>
          <a:p>
            <a:r>
              <a:rPr lang="en-US" smtClean="0"/>
              <a:t>TUẦN 6- TỰ ĐỘNG HÓA HTL - 1C1-VSL1,2,3</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78BD1A-81A2-4FB9-AE06-903DEDDEF336}"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798D94-5AC4-4B78-9EC4-10F22D685C4D}"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367FA6-5D35-47AC-8AB0-482B4F9FAA8C}"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ACAAC7-05CC-469F-8289-69484BF17973}"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B200A0-7F42-438F-8AF1-4C0F5FD01286}"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2E1AF6-4906-480C-BEA3-3C2F82FABC98}"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F442D84C-5700-45FF-829B-CE3457429040}"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F91A8212-4CE1-4CC3-9BB3-9DD4BB1CD420}"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BAF298-EFB3-4300-981D-F798B3BB1791}"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09C7768-9CB4-4093-8AF5-872D03998753}"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E0855AA-BE16-472B-BFC4-600D8A6A7C2C}"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260416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22AA22-4D3E-4740-B080-0394BD8BEEFF}"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68273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EAFCA8-691B-4353-A79F-74CBDC97E472}"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923557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2DC517-0BC0-4A06-97F3-2CAFF8951F13}"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417291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317F373-C9E2-4354-AA34-1C4312537CB1}" type="datetime1">
              <a:rPr lang="en-US" smtClean="0"/>
              <a:t>22-Jun-20</a:t>
            </a:fld>
            <a:endParaRPr lang="en-US" dirty="0"/>
          </a:p>
        </p:txBody>
      </p:sp>
      <p:sp>
        <p:nvSpPr>
          <p:cNvPr id="8" name="Footer Placeholder 7"/>
          <p:cNvSpPr>
            <a:spLocks noGrp="1"/>
          </p:cNvSpPr>
          <p:nvPr>
            <p:ph type="ftr" sz="quarter" idx="11"/>
          </p:nvPr>
        </p:nvSpPr>
        <p:spPr/>
        <p:txBody>
          <a:bodyPr/>
          <a:lstStyle/>
          <a:p>
            <a:r>
              <a:rPr lang="en-US" smtClean="0"/>
              <a:t>TUẦN 6- TỰ ĐỘNG HÓA HTL - 1C1-VSL1,2,3</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642211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6FEE08-0A5F-4B84-8EC5-21A583629E65}"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28851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7FF87-622F-45F8-9DA6-E3D813D7DFE6}" type="datetime1">
              <a:rPr lang="en-US" smtClean="0"/>
              <a:t>22-Jun-20</a:t>
            </a:fld>
            <a:endParaRPr lang="en-US" dirty="0"/>
          </a:p>
        </p:txBody>
      </p:sp>
      <p:sp>
        <p:nvSpPr>
          <p:cNvPr id="3" name="Footer Placeholder 2"/>
          <p:cNvSpPr>
            <a:spLocks noGrp="1"/>
          </p:cNvSpPr>
          <p:nvPr>
            <p:ph type="ftr" sz="quarter" idx="11"/>
          </p:nvPr>
        </p:nvSpPr>
        <p:spPr/>
        <p:txBody>
          <a:bodyPr/>
          <a:lstStyle/>
          <a:p>
            <a:r>
              <a:rPr lang="en-US" smtClean="0"/>
              <a:t>TUẦN 6- TỰ ĐỘNG HÓA HTL - 1C1-VSL1,2,3</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145030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78BD1A-81A2-4FB9-AE06-903DEDDEF336}"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56918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798D94-5AC4-4B78-9EC4-10F22D685C4D}"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016188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367FA6-5D35-47AC-8AB0-482B4F9FAA8C}"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253520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ACAAC7-05CC-469F-8289-69484BF17973}"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329884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B200A0-7F42-438F-8AF1-4C0F5FD01286}"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8753820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2E1AF6-4906-480C-BEA3-3C2F82FABC98}"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948916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F442D84C-5700-45FF-829B-CE3457429040}"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83379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F91A8212-4CE1-4CC3-9BB3-9DD4BB1CD420}"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29113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BAF298-EFB3-4300-981D-F798B3BB1791}"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5679478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09C7768-9CB4-4093-8AF5-872D03998753}"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5125980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E0855AA-BE16-472B-BFC4-600D8A6A7C2C}"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2881435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1C22AA22-4D3E-4740-B080-0394BD8BEEFF}"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47548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EAFCA8-691B-4353-A79F-74CBDC97E472}"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02260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2DC517-0BC0-4A06-97F3-2CAFF8951F13}"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681877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317F373-C9E2-4354-AA34-1C4312537CB1}" type="datetime1">
              <a:rPr lang="en-US" smtClean="0"/>
              <a:t>22-Jun-20</a:t>
            </a:fld>
            <a:endParaRPr lang="en-US" dirty="0"/>
          </a:p>
        </p:txBody>
      </p:sp>
      <p:sp>
        <p:nvSpPr>
          <p:cNvPr id="8" name="Footer Placeholder 7"/>
          <p:cNvSpPr>
            <a:spLocks noGrp="1"/>
          </p:cNvSpPr>
          <p:nvPr>
            <p:ph type="ftr" sz="quarter" idx="11"/>
          </p:nvPr>
        </p:nvSpPr>
        <p:spPr/>
        <p:txBody>
          <a:bodyPr/>
          <a:lstStyle/>
          <a:p>
            <a:r>
              <a:rPr lang="en-US" smtClean="0"/>
              <a:t>TUẦN 6- TỰ ĐỘNG HÓA HTL - 1C1-VSL1,2,3</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6063839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8D6FEE08-0A5F-4B84-8EC5-21A583629E65}" type="datetime1">
              <a:rPr lang="en-US" smtClean="0"/>
              <a:t>22-Jun-20</a:t>
            </a:fld>
            <a:endParaRPr lang="en-US" dirty="0"/>
          </a:p>
        </p:txBody>
      </p:sp>
      <p:sp>
        <p:nvSpPr>
          <p:cNvPr id="5"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348239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7617FF87-622F-45F8-9DA6-E3D813D7DFE6}" type="datetime1">
              <a:rPr lang="en-US" smtClean="0"/>
              <a:t>22-Jun-20</a:t>
            </a:fld>
            <a:endParaRPr lang="en-US" dirty="0"/>
          </a:p>
        </p:txBody>
      </p:sp>
      <p:sp>
        <p:nvSpPr>
          <p:cNvPr id="5" name="Footer Placeholder 2"/>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634957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BC78BD1A-81A2-4FB9-AE06-903DEDDEF336}" type="datetime1">
              <a:rPr lang="en-US" smtClean="0"/>
              <a:t>22-Jun-20</a:t>
            </a:fld>
            <a:endParaRPr lang="en-US" dirty="0"/>
          </a:p>
        </p:txBody>
      </p:sp>
      <p:sp>
        <p:nvSpPr>
          <p:cNvPr id="5"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411715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798D94-5AC4-4B78-9EC4-10F22D685C4D}"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0911827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367FA6-5D35-47AC-8AB0-482B4F9FAA8C}"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5780734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ACAAC7-05CC-469F-8289-69484BF17973}"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1984461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B200A0-7F42-438F-8AF1-4C0F5FD01286}"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11271894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2E1AF6-4906-480C-BEA3-3C2F82FABC98}"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762894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442D84C-5700-45FF-829B-CE3457429040}" type="datetime1">
              <a:rPr lang="en-US" smtClean="0"/>
              <a:t>22-Jun-20</a:t>
            </a:fld>
            <a:endParaRPr lang="en-US" dirty="0"/>
          </a:p>
        </p:txBody>
      </p:sp>
      <p:sp>
        <p:nvSpPr>
          <p:cNvPr id="4"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001609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91A8212-4CE1-4CC3-9BB3-9DD4BB1CD420}" type="datetime1">
              <a:rPr lang="en-US" smtClean="0"/>
              <a:t>22-Jun-20</a:t>
            </a:fld>
            <a:endParaRPr lang="en-US" dirty="0"/>
          </a:p>
        </p:txBody>
      </p:sp>
      <p:sp>
        <p:nvSpPr>
          <p:cNvPr id="4"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1401280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BAF298-EFB3-4300-981D-F798B3BB1791}"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5242789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09C7768-9CB4-4093-8AF5-872D03998753}"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5287888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E0855AA-BE16-472B-BFC4-600D8A6A7C2C}"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5569361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22AA22-4D3E-4740-B080-0394BD8BEEFF}"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2048428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EAFCA8-691B-4353-A79F-74CBDC97E472}"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6269327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2DC517-0BC0-4A06-97F3-2CAFF8951F13}"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1511775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317F373-C9E2-4354-AA34-1C4312537CB1}" type="datetime1">
              <a:rPr lang="en-US" smtClean="0"/>
              <a:t>22-Jun-20</a:t>
            </a:fld>
            <a:endParaRPr lang="en-US" dirty="0"/>
          </a:p>
        </p:txBody>
      </p:sp>
      <p:sp>
        <p:nvSpPr>
          <p:cNvPr id="8" name="Footer Placeholder 7"/>
          <p:cNvSpPr>
            <a:spLocks noGrp="1"/>
          </p:cNvSpPr>
          <p:nvPr>
            <p:ph type="ftr" sz="quarter" idx="11"/>
          </p:nvPr>
        </p:nvSpPr>
        <p:spPr/>
        <p:txBody>
          <a:bodyPr/>
          <a:lstStyle/>
          <a:p>
            <a:r>
              <a:rPr lang="en-US" smtClean="0"/>
              <a:t>TUẦN 6- TỰ ĐỘNG HÓA HTL - 1C1-VSL1,2,3</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957995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6FEE08-0A5F-4B84-8EC5-21A583629E65}"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3822302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7FF87-622F-45F8-9DA6-E3D813D7DFE6}" type="datetime1">
              <a:rPr lang="en-US" smtClean="0"/>
              <a:t>22-Jun-20</a:t>
            </a:fld>
            <a:endParaRPr lang="en-US" dirty="0"/>
          </a:p>
        </p:txBody>
      </p:sp>
      <p:sp>
        <p:nvSpPr>
          <p:cNvPr id="3" name="Footer Placeholder 2"/>
          <p:cNvSpPr>
            <a:spLocks noGrp="1"/>
          </p:cNvSpPr>
          <p:nvPr>
            <p:ph type="ftr" sz="quarter" idx="11"/>
          </p:nvPr>
        </p:nvSpPr>
        <p:spPr/>
        <p:txBody>
          <a:bodyPr/>
          <a:lstStyle/>
          <a:p>
            <a:r>
              <a:rPr lang="en-US" smtClean="0"/>
              <a:t>TUẦN 6- TỰ ĐỘNG HÓA HTL - 1C1-VSL1,2,3</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1349790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78BD1A-81A2-4FB9-AE06-903DEDDEF336}"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4916391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F0798D94-5AC4-4B78-9EC4-10F22D685C4D}" type="datetime1">
              <a:rPr lang="en-US" smtClean="0"/>
              <a:t>22-Jun-20</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2820237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367FA6-5D35-47AC-8AB0-482B4F9FAA8C}"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7154517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ACAAC7-05CC-469F-8289-69484BF17973}"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5225395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93B200A0-7F42-438F-8AF1-4C0F5FD01286}"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7731330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F42E1AF6-4906-480C-BEA3-3C2F82FABC98}"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5152368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E70D4D5-46DD-4E8D-BEA6-1BEFEC9CFB71}"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7532814"/>
      </p:ext>
    </p:extLst>
  </p:cSld>
  <p:clrMapOvr>
    <a:masterClrMapping/>
  </p:clrMapOvr>
  <p:hf hdr="0"/>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E70D4D5-46DD-4E8D-BEA6-1BEFEC9CFB71}"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71403531"/>
      </p:ext>
    </p:extLst>
  </p:cSld>
  <p:clrMapOvr>
    <a:masterClrMapping/>
  </p:clrMapOvr>
  <p:hf hdr="0"/>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BAF298-EFB3-4300-981D-F798B3BB1791}"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0900584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09C7768-9CB4-4093-8AF5-872D03998753}"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2391450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E0855AA-BE16-472B-BFC4-600D8A6A7C2C}"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3335432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22AA22-4D3E-4740-B080-0394BD8BEEFF}"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6604107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EAFCA8-691B-4353-A79F-74CBDC97E472}"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3880985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2DC517-0BC0-4A06-97F3-2CAFF8951F13}"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0062534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317F373-C9E2-4354-AA34-1C4312537CB1}" type="datetime1">
              <a:rPr lang="en-US" smtClean="0"/>
              <a:t>22-Jun-20</a:t>
            </a:fld>
            <a:endParaRPr lang="en-US" dirty="0"/>
          </a:p>
        </p:txBody>
      </p:sp>
      <p:sp>
        <p:nvSpPr>
          <p:cNvPr id="8" name="Footer Placeholder 7"/>
          <p:cNvSpPr>
            <a:spLocks noGrp="1"/>
          </p:cNvSpPr>
          <p:nvPr>
            <p:ph type="ftr" sz="quarter" idx="11"/>
          </p:nvPr>
        </p:nvSpPr>
        <p:spPr/>
        <p:txBody>
          <a:bodyPr/>
          <a:lstStyle/>
          <a:p>
            <a:r>
              <a:rPr lang="en-US" smtClean="0"/>
              <a:t>TUẦN 6- TỰ ĐỘNG HÓA HTL - 1C1-VSL1,2,3</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0620727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6FEE08-0A5F-4B84-8EC5-21A583629E65}"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5541026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7FF87-622F-45F8-9DA6-E3D813D7DFE6}" type="datetime1">
              <a:rPr lang="en-US" smtClean="0"/>
              <a:t>22-Jun-20</a:t>
            </a:fld>
            <a:endParaRPr lang="en-US" dirty="0"/>
          </a:p>
        </p:txBody>
      </p:sp>
      <p:sp>
        <p:nvSpPr>
          <p:cNvPr id="3" name="Footer Placeholder 2"/>
          <p:cNvSpPr>
            <a:spLocks noGrp="1"/>
          </p:cNvSpPr>
          <p:nvPr>
            <p:ph type="ftr" sz="quarter" idx="11"/>
          </p:nvPr>
        </p:nvSpPr>
        <p:spPr/>
        <p:txBody>
          <a:bodyPr/>
          <a:lstStyle/>
          <a:p>
            <a:r>
              <a:rPr lang="en-US" smtClean="0"/>
              <a:t>TUẦN 6- TỰ ĐỘNG HÓA HTL - 1C1-VSL1,2,3</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498744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78BD1A-81A2-4FB9-AE06-903DEDDEF336}"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2420276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798D94-5AC4-4B78-9EC4-10F22D685C4D}"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4015460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ACAAC7-05CC-469F-8289-69484BF17973}"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916760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B200A0-7F42-438F-8AF1-4C0F5FD01286}"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4975755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42E1AF6-4906-480C-BEA3-3C2F82FABC98}"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1331157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DE70D4D5-46DD-4E8D-BEA6-1BEFEC9CFB71}"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88804019"/>
      </p:ext>
    </p:extLst>
  </p:cSld>
  <p:clrMapOvr>
    <a:masterClrMapping/>
  </p:clrMapOvr>
  <p:hf hdr="0"/>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DE70D4D5-46DD-4E8D-BEA6-1BEFEC9CFB71}"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23833704"/>
      </p:ext>
    </p:extLst>
  </p:cSld>
  <p:clrMapOvr>
    <a:masterClrMapping/>
  </p:clrMapOvr>
  <p:hf hdr="0"/>
</p:sldLayout>
</file>

<file path=ppt/slideLayouts/slideLayout8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BAF298-EFB3-4300-981D-F798B3BB1791}"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5155027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09C7768-9CB4-4093-8AF5-872D03998753}"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8622286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2E0855AA-BE16-472B-BFC4-600D8A6A7C2C}" type="datetime1">
              <a:rPr lang="en-US" smtClean="0"/>
              <a:t>22-Jun-20</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4891361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22AA22-4D3E-4740-B080-0394BD8BEEFF}"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6252243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7BEAFCA8-691B-4353-A79F-74CBDC97E472}" type="datetime1">
              <a:rPr lang="en-US" smtClean="0"/>
              <a:t>22-Jun-20</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7343087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2DC517-0BC0-4A06-97F3-2CAFF8951F13}"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2737363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317F373-C9E2-4354-AA34-1C4312537CB1}" type="datetime1">
              <a:rPr lang="en-US" smtClean="0"/>
              <a:t>22-Jun-20</a:t>
            </a:fld>
            <a:endParaRPr lang="en-US" dirty="0"/>
          </a:p>
        </p:txBody>
      </p:sp>
      <p:sp>
        <p:nvSpPr>
          <p:cNvPr id="8" name="Footer Placeholder 7"/>
          <p:cNvSpPr>
            <a:spLocks noGrp="1"/>
          </p:cNvSpPr>
          <p:nvPr>
            <p:ph type="ftr" sz="quarter" idx="11"/>
          </p:nvPr>
        </p:nvSpPr>
        <p:spPr/>
        <p:txBody>
          <a:bodyPr/>
          <a:lstStyle/>
          <a:p>
            <a:r>
              <a:rPr lang="en-US" smtClean="0"/>
              <a:t>TUẦN 6- TỰ ĐỘNG HÓA HTL - 1C1-VSL1,2,3</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361149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6FEE08-0A5F-4B84-8EC5-21A583629E65}"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6606471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7FF87-622F-45F8-9DA6-E3D813D7DFE6}" type="datetime1">
              <a:rPr lang="en-US" smtClean="0"/>
              <a:t>22-Jun-20</a:t>
            </a:fld>
            <a:endParaRPr lang="en-US" dirty="0"/>
          </a:p>
        </p:txBody>
      </p:sp>
      <p:sp>
        <p:nvSpPr>
          <p:cNvPr id="3" name="Footer Placeholder 2"/>
          <p:cNvSpPr>
            <a:spLocks noGrp="1"/>
          </p:cNvSpPr>
          <p:nvPr>
            <p:ph type="ftr" sz="quarter" idx="11"/>
          </p:nvPr>
        </p:nvSpPr>
        <p:spPr/>
        <p:txBody>
          <a:bodyPr/>
          <a:lstStyle/>
          <a:p>
            <a:r>
              <a:rPr lang="en-US" smtClean="0"/>
              <a:t>TUẦN 6- TỰ ĐỘNG HÓA HTL - 1C1-VSL1,2,3</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786681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78BD1A-81A2-4FB9-AE06-903DEDDEF336}"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556878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798D94-5AC4-4B78-9EC4-10F22D685C4D}"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1266371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367FA6-5D35-47AC-8AB0-482B4F9FAA8C}"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4311433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98ACAAC7-05CC-469F-8289-69484BF17973}" type="datetime1">
              <a:rPr lang="en-US" smtClean="0"/>
              <a:t>22-Jun-20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001788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93B200A0-7F42-438F-8AF1-4C0F5FD01286}" type="datetime1">
              <a:rPr lang="en-US" smtClean="0"/>
              <a:t>22-Jun-20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5919013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F42E1AF6-4906-480C-BEA3-3C2F82FABC98}" type="datetime1">
              <a:rPr lang="en-US" smtClean="0"/>
              <a:t>22-Jun-20</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5638367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F442D84C-5700-45FF-829B-CE3457429040}"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1705968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F91A8212-4CE1-4CC3-9BB3-9DD4BB1CD420}"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7879074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BAF298-EFB3-4300-981D-F798B3BB1791}"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7860076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A09C7768-9CB4-4093-8AF5-872D03998753}" type="datetime1">
              <a:rPr lang="en-US" smtClean="0"/>
              <a:t>22-Jun-20</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365053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E0855AA-BE16-472B-BFC4-600D8A6A7C2C}"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7921708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22AA22-4D3E-4740-B080-0394BD8BEEFF}"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8135524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EAFCA8-691B-4353-A79F-74CBDC97E472}"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0092424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2DC517-0BC0-4A06-97F3-2CAFF8951F13}"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670877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317F373-C9E2-4354-AA34-1C4312537CB1}" type="datetime1">
              <a:rPr lang="en-US" smtClean="0"/>
              <a:t>22-Jun-20</a:t>
            </a:fld>
            <a:endParaRPr lang="en-US" dirty="0"/>
          </a:p>
        </p:txBody>
      </p:sp>
      <p:sp>
        <p:nvSpPr>
          <p:cNvPr id="8" name="Footer Placeholder 7"/>
          <p:cNvSpPr>
            <a:spLocks noGrp="1"/>
          </p:cNvSpPr>
          <p:nvPr>
            <p:ph type="ftr" sz="quarter" idx="11"/>
          </p:nvPr>
        </p:nvSpPr>
        <p:spPr/>
        <p:txBody>
          <a:bodyPr/>
          <a:lstStyle/>
          <a:p>
            <a:r>
              <a:rPr lang="en-US" smtClean="0"/>
              <a:t>TUẦN 6- TỰ ĐỘNG HÓA HTL - 1C1-VSL1,2,3</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0461483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6FEE08-0A5F-4B84-8EC5-21A583629E65}" type="datetime1">
              <a:rPr lang="en-US" smtClean="0"/>
              <a:t>22-Jun-20</a:t>
            </a:fld>
            <a:endParaRPr lang="en-US" dirty="0"/>
          </a:p>
        </p:txBody>
      </p:sp>
      <p:sp>
        <p:nvSpPr>
          <p:cNvPr id="4" name="Footer Placeholder 3"/>
          <p:cNvSpPr>
            <a:spLocks noGrp="1"/>
          </p:cNvSpPr>
          <p:nvPr>
            <p:ph type="ftr" sz="quarter" idx="11"/>
          </p:nvPr>
        </p:nvSpPr>
        <p:spPr/>
        <p:txBody>
          <a:bodyPr/>
          <a:lstStyle/>
          <a:p>
            <a:r>
              <a:rPr lang="en-US" smtClean="0"/>
              <a:t>TUẦN 6- TỰ ĐỘNG HÓA HTL - 1C1-VSL1,2,3</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4489637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7FF87-622F-45F8-9DA6-E3D813D7DFE6}" type="datetime1">
              <a:rPr lang="en-US" smtClean="0"/>
              <a:t>22-Jun-20</a:t>
            </a:fld>
            <a:endParaRPr lang="en-US" dirty="0"/>
          </a:p>
        </p:txBody>
      </p:sp>
      <p:sp>
        <p:nvSpPr>
          <p:cNvPr id="3" name="Footer Placeholder 2"/>
          <p:cNvSpPr>
            <a:spLocks noGrp="1"/>
          </p:cNvSpPr>
          <p:nvPr>
            <p:ph type="ftr" sz="quarter" idx="11"/>
          </p:nvPr>
        </p:nvSpPr>
        <p:spPr/>
        <p:txBody>
          <a:bodyPr/>
          <a:lstStyle/>
          <a:p>
            <a:r>
              <a:rPr lang="en-US" smtClean="0"/>
              <a:t>TUẦN 6- TỰ ĐỘNG HÓA HTL - 1C1-VSL1,2,3</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0755764"/>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78BD1A-81A2-4FB9-AE06-903DEDDEF336}"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76885076"/>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798D94-5AC4-4B78-9EC4-10F22D685C4D}" type="datetime1">
              <a:rPr lang="en-US" smtClean="0"/>
              <a:t>22-Jun-20</a:t>
            </a:fld>
            <a:endParaRPr lang="en-US" dirty="0"/>
          </a:p>
        </p:txBody>
      </p:sp>
      <p:sp>
        <p:nvSpPr>
          <p:cNvPr id="6" name="Footer Placeholder 5"/>
          <p:cNvSpPr>
            <a:spLocks noGrp="1"/>
          </p:cNvSpPr>
          <p:nvPr>
            <p:ph type="ftr" sz="quarter" idx="11"/>
          </p:nvPr>
        </p:nvSpPr>
        <p:spPr/>
        <p:txBody>
          <a:bodyPr/>
          <a:lstStyle/>
          <a:p>
            <a:r>
              <a:rPr lang="en-US" smtClean="0"/>
              <a:t>TUẦN 6- TỰ ĐỘNG HÓA HTL - 1C1-VSL1,2,3</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1167504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ACAAC7-05CC-469F-8289-69484BF17973}"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0722062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B200A0-7F42-438F-8AF1-4C0F5FD01286}"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5820231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2E1AF6-4906-480C-BEA3-3C2F82FABC98}"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7918077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E70D4D5-46DD-4E8D-BEA6-1BEFEC9CFB71}"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21700358"/>
      </p:ext>
    </p:extLst>
  </p:cSld>
  <p:clrMapOvr>
    <a:masterClrMapping/>
  </p:clrMapOvr>
  <p:hf hdr="0"/>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E70D4D5-46DD-4E8D-BEA6-1BEFEC9CFB71}"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39644825"/>
      </p:ext>
    </p:extLst>
  </p:cSld>
  <p:clrMapOvr>
    <a:masterClrMapping/>
  </p:clrMapOvr>
  <p:hf hdr="0"/>
</p:sldLayout>
</file>

<file path=ppt/slideLayouts/slideLayout1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BAF298-EFB3-4300-981D-F798B3BB1791}"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1370851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09C7768-9CB4-4093-8AF5-872D03998753}" type="datetime1">
              <a:rPr lang="en-US" smtClean="0"/>
              <a:t>22-Jun-20</a:t>
            </a:fld>
            <a:endParaRPr lang="en-US" dirty="0"/>
          </a:p>
        </p:txBody>
      </p:sp>
      <p:sp>
        <p:nvSpPr>
          <p:cNvPr id="5" name="Footer Placeholder 4"/>
          <p:cNvSpPr>
            <a:spLocks noGrp="1"/>
          </p:cNvSpPr>
          <p:nvPr>
            <p:ph type="ftr" sz="quarter" idx="11"/>
          </p:nvPr>
        </p:nvSpPr>
        <p:spPr/>
        <p:txBody>
          <a:bodyPr/>
          <a:lstStyle/>
          <a:p>
            <a:r>
              <a:rPr lang="en-US" smtClean="0"/>
              <a:t>TUẦN 6- TỰ ĐỘNG HÓA HTL - 1C1-VSL1,2,3</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98323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3.xml"/><Relationship Id="rId3" Type="http://schemas.openxmlformats.org/officeDocument/2006/relationships/slideLayout" Target="../slideLayouts/slideLayout37.xml"/><Relationship Id="rId21" Type="http://schemas.openxmlformats.org/officeDocument/2006/relationships/image" Target="../media/image7.png"/><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20" Type="http://schemas.openxmlformats.org/officeDocument/2006/relationships/image" Target="../media/image6.png"/><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19" Type="http://schemas.openxmlformats.org/officeDocument/2006/relationships/image" Target="../media/image5.png"/><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 Id="rId22" Type="http://schemas.openxmlformats.org/officeDocument/2006/relationships/image" Target="../media/image8.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18" Type="http://schemas.openxmlformats.org/officeDocument/2006/relationships/theme" Target="../theme/theme4.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5" Type="http://schemas.openxmlformats.org/officeDocument/2006/relationships/slideLayout" Target="../slideLayouts/slideLayout6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theme" Target="../theme/theme5.xml"/><Relationship Id="rId2" Type="http://schemas.openxmlformats.org/officeDocument/2006/relationships/slideLayout" Target="../slideLayouts/slideLayout70.xml"/><Relationship Id="rId16" Type="http://schemas.openxmlformats.org/officeDocument/2006/relationships/slideLayout" Target="../slideLayouts/slideLayout84.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slideLayout" Target="../slideLayouts/slideLayout8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slideLayout" Target="../slideLayouts/slideLayout97.xml"/><Relationship Id="rId18" Type="http://schemas.openxmlformats.org/officeDocument/2006/relationships/theme" Target="../theme/theme6.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17" Type="http://schemas.openxmlformats.org/officeDocument/2006/relationships/slideLayout" Target="../slideLayouts/slideLayout101.xml"/><Relationship Id="rId2" Type="http://schemas.openxmlformats.org/officeDocument/2006/relationships/slideLayout" Target="../slideLayouts/slideLayout86.xml"/><Relationship Id="rId16" Type="http://schemas.openxmlformats.org/officeDocument/2006/relationships/slideLayout" Target="../slideLayouts/slideLayout100.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5" Type="http://schemas.openxmlformats.org/officeDocument/2006/relationships/slideLayout" Target="../slideLayouts/slideLayout99.xml"/><Relationship Id="rId10" Type="http://schemas.openxmlformats.org/officeDocument/2006/relationships/slideLayout" Target="../slideLayouts/slideLayout94.xml"/><Relationship Id="rId19" Type="http://schemas.openxmlformats.org/officeDocument/2006/relationships/image" Target="../media/image10.png"/><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slideLayout" Target="../slideLayouts/slideLayout9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9.xml"/><Relationship Id="rId13" Type="http://schemas.openxmlformats.org/officeDocument/2006/relationships/slideLayout" Target="../slideLayouts/slideLayout114.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slideLayout" Target="../slideLayouts/slideLayout113.xml"/><Relationship Id="rId17" Type="http://schemas.openxmlformats.org/officeDocument/2006/relationships/theme" Target="../theme/theme7.xml"/><Relationship Id="rId2" Type="http://schemas.openxmlformats.org/officeDocument/2006/relationships/slideLayout" Target="../slideLayouts/slideLayout103.xml"/><Relationship Id="rId16" Type="http://schemas.openxmlformats.org/officeDocument/2006/relationships/slideLayout" Target="../slideLayouts/slideLayout117.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5" Type="http://schemas.openxmlformats.org/officeDocument/2006/relationships/slideLayout" Target="../slideLayouts/slideLayout116.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 Id="rId14" Type="http://schemas.openxmlformats.org/officeDocument/2006/relationships/slideLayout" Target="../slideLayouts/slideLayout1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E70D4D5-46DD-4E8D-BEA6-1BEFEC9CFB71}" type="datetime1">
              <a:rPr lang="en-US" smtClean="0"/>
              <a:t>22-Jun-20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smtClean="0"/>
              <a:t>TUẦN 6- TỰ ĐỘNG HÓA HTL - 1C1-VSL1,2,3</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E70D4D5-46DD-4E8D-BEA6-1BEFEC9CFB71}" type="datetime1">
              <a:rPr lang="en-US" smtClean="0"/>
              <a:t>22-Jun-20</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smtClean="0"/>
              <a:t>TUẦN 6- TỰ ĐỘNG HÓA HTL - 1C1-VSL1,2,3</a:t>
            </a:r>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05866890"/>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hdr="0"/>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E70D4D5-46DD-4E8D-BEA6-1BEFEC9CFB71}" type="datetime1">
              <a:rPr lang="en-US" smtClean="0"/>
              <a:t>22-Jun-20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US" smtClean="0"/>
              <a:t>TUẦN 6- TỰ ĐỘNG HÓA HTL - 1C1-VSL1,2,3</a:t>
            </a:r>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34819884"/>
      </p:ext>
    </p:extLst>
  </p:cSld>
  <p:clrMap bg1="dk1" tx1="lt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hf hdr="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DE70D4D5-46DD-4E8D-BEA6-1BEFEC9CFB71}" type="datetime1">
              <a:rPr lang="en-US" smtClean="0"/>
              <a:t>22-Jun-20</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r>
              <a:rPr lang="en-US" smtClean="0"/>
              <a:t>TUẦN 6- TỰ ĐỘNG HÓA HTL - 1C1-VSL1,2,3</a:t>
            </a:r>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564094"/>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hf hdr="0"/>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DE70D4D5-46DD-4E8D-BEA6-1BEFEC9CFB71}" type="datetime1">
              <a:rPr lang="en-US" smtClean="0"/>
              <a:t>22-Jun-20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smtClean="0"/>
              <a:t>TUẦN 6- TỰ ĐỘNG HÓA HTL - 1C1-VSL1,2,3</a:t>
            </a:r>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22000770"/>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Lst>
  <p:hf hdr="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E70D4D5-46DD-4E8D-BEA6-1BEFEC9CFB71}" type="datetime1">
              <a:rPr lang="en-US" smtClean="0"/>
              <a:t>22-Jun-20</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r>
              <a:rPr lang="en-US" smtClean="0"/>
              <a:t>TUẦN 6- TỰ ĐỘNG HÓA HTL - 1C1-VSL1,2,3</a:t>
            </a:r>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53094213"/>
      </p:ext>
    </p:extLst>
  </p:cSld>
  <p:clrMap bg1="dk1" tx1="lt1" bg2="dk2" tx2="lt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 id="2147483757" r:id="rId17"/>
  </p:sldLayoutIdLst>
  <p:hf hdr="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E70D4D5-46DD-4E8D-BEA6-1BEFEC9CFB71}" type="datetime1">
              <a:rPr lang="en-US" smtClean="0"/>
              <a:t>22-Jun-20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smtClean="0"/>
              <a:t>TUẦN 6- TỰ ĐỘNG HÓA HTL - 1C1-VSL1,2,3</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07050862"/>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 id="2147483789" r:id="rId14"/>
    <p:sldLayoutId id="2147483790" r:id="rId15"/>
    <p:sldLayoutId id="2147483791" r:id="rId16"/>
  </p:sldLayoutIdLst>
  <p:hf hdr="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36.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2322021" y="861753"/>
            <a:ext cx="8229600" cy="5029200"/>
          </a:xfrm>
          <a:prstGeom prst="rect">
            <a:avLst/>
          </a:prstGeom>
          <a:noFill/>
          <a:ln>
            <a:noFill/>
          </a:ln>
          <a:extLst/>
        </p:spPr>
        <p:txBody>
          <a:bodyPr/>
          <a:lstStyle/>
          <a:p>
            <a:pPr algn="ctr">
              <a:lnSpc>
                <a:spcPct val="105000"/>
              </a:lnSpc>
              <a:spcBef>
                <a:spcPts val="100"/>
              </a:spcBef>
              <a:buFont typeface="Wingdings" pitchFamily="2" charset="2"/>
              <a:buNone/>
              <a:tabLst>
                <a:tab pos="457200" algn="l"/>
                <a:tab pos="2743200" algn="ctr"/>
                <a:tab pos="5486400" algn="r"/>
              </a:tabLst>
              <a:defRPr/>
            </a:pPr>
            <a:r>
              <a:rPr lang="en-US" sz="3600" b="1" dirty="0">
                <a:solidFill>
                  <a:srgbClr val="FF0000"/>
                </a:solidFill>
                <a:effectLst>
                  <a:outerShdw blurRad="38100" dist="38100" dir="2700000" algn="tl">
                    <a:srgbClr val="FFFFFF"/>
                  </a:outerShdw>
                </a:effectLst>
                <a:latin typeface="Times New Roman" pitchFamily="18" charset="0"/>
              </a:rPr>
              <a:t>BÀI GIẢNG TUẦN </a:t>
            </a:r>
            <a:r>
              <a:rPr lang="en-US" sz="3600" b="1" dirty="0" smtClean="0">
                <a:solidFill>
                  <a:srgbClr val="FF0000"/>
                </a:solidFill>
                <a:effectLst>
                  <a:outerShdw blurRad="38100" dist="38100" dir="2700000" algn="tl">
                    <a:srgbClr val="FFFFFF"/>
                  </a:outerShdw>
                </a:effectLst>
                <a:latin typeface="Times New Roman" pitchFamily="18" charset="0"/>
              </a:rPr>
              <a:t>7 </a:t>
            </a:r>
            <a:endParaRPr lang="en-US" sz="3600" b="1" dirty="0">
              <a:solidFill>
                <a:srgbClr val="FF0000"/>
              </a:solidFill>
              <a:effectLst>
                <a:outerShdw blurRad="38100" dist="38100" dir="2700000" algn="tl">
                  <a:srgbClr val="FFFFFF"/>
                </a:outerShdw>
              </a:effectLst>
              <a:latin typeface="Times New Roman"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r>
              <a:rPr lang="en-US" altLang="en-US" sz="3200" b="1" dirty="0">
                <a:solidFill>
                  <a:srgbClr val="C00000"/>
                </a:solidFill>
                <a:latin typeface="Times New Roman" pitchFamily="18" charset="0"/>
                <a:cs typeface="Times New Roman" pitchFamily="18" charset="0"/>
              </a:rPr>
              <a:t>HỌC PHẦN: TỰ ĐỘNG HÓA HỆ THỐNG LẠNH</a:t>
            </a:r>
            <a:endParaRPr lang="pt-BR" altLang="en-US" sz="2800" dirty="0">
              <a:solidFill>
                <a:srgbClr val="FFFF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Giảng viên: Đặng Thế Huân </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Khoa : Nhiệt lạnh</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Thời gian: 90 phút</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Lớp : 18C1-VSL1,2,3</a:t>
            </a:r>
            <a:endParaRPr lang="vi-VN" altLang="en-US" sz="2800" dirty="0">
              <a:latin typeface="Times New Roman" pitchFamily="18" charset="0"/>
              <a:cs typeface="Times New Roman" pitchFamily="18" charset="0"/>
            </a:endParaRPr>
          </a:p>
        </p:txBody>
      </p:sp>
      <p:sp>
        <p:nvSpPr>
          <p:cNvPr id="5" name="Date Placeholder 4"/>
          <p:cNvSpPr>
            <a:spLocks noGrp="1"/>
          </p:cNvSpPr>
          <p:nvPr>
            <p:ph type="dt" sz="half" idx="10"/>
          </p:nvPr>
        </p:nvSpPr>
        <p:spPr>
          <a:xfrm>
            <a:off x="3595343" y="6518188"/>
            <a:ext cx="1121353" cy="314497"/>
          </a:xfrm>
        </p:spPr>
        <p:txBody>
          <a:bodyPr/>
          <a:lstStyle/>
          <a:p>
            <a:fld id="{54C34B0D-0E39-47C0-B7DC-60FC1A3B92B9}" type="datetime1">
              <a:rPr lang="en-US" sz="1200" smtClean="0">
                <a:solidFill>
                  <a:srgbClr val="FF0000"/>
                </a:solidFill>
              </a:rPr>
              <a:t>22-Jun-20</a:t>
            </a:fld>
            <a:endParaRPr lang="en-US" sz="1200" dirty="0">
              <a:solidFill>
                <a:srgbClr val="FF0000"/>
              </a:solidFill>
            </a:endParaRPr>
          </a:p>
        </p:txBody>
      </p:sp>
      <p:sp>
        <p:nvSpPr>
          <p:cNvPr id="6" name="Footer Placeholder 5"/>
          <p:cNvSpPr>
            <a:spLocks noGrp="1"/>
          </p:cNvSpPr>
          <p:nvPr>
            <p:ph type="ftr" sz="quarter" idx="11"/>
          </p:nvPr>
        </p:nvSpPr>
        <p:spPr>
          <a:xfrm>
            <a:off x="0" y="6492875"/>
            <a:ext cx="5124886" cy="365125"/>
          </a:xfrm>
        </p:spPr>
        <p:txBody>
          <a:bodyPr/>
          <a:lstStyle/>
          <a:p>
            <a:r>
              <a:rPr lang="en-US" sz="1200" dirty="0" smtClean="0">
                <a:solidFill>
                  <a:srgbClr val="FF0000"/>
                </a:solidFill>
              </a:rPr>
              <a:t>TUẦN 6- TỰ ĐỘNG HÓA HTL - 18C1-VSL1,2,3</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a:t>
            </a:fld>
            <a:endParaRPr lang="en-US" sz="1400" b="1" dirty="0">
              <a:solidFill>
                <a:srgbClr val="FF0000"/>
              </a:solidFill>
            </a:endParaRPr>
          </a:p>
        </p:txBody>
      </p:sp>
    </p:spTree>
    <p:extLst>
      <p:ext uri="{BB962C8B-B14F-4D97-AF65-F5344CB8AC3E}">
        <p14:creationId xmlns:p14="http://schemas.microsoft.com/office/powerpoint/2010/main" val="4218693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a:xfrm>
            <a:off x="3595343" y="6518188"/>
            <a:ext cx="1121353" cy="314497"/>
          </a:xfrm>
        </p:spPr>
        <p:txBody>
          <a:bodyPr/>
          <a:lstStyle/>
          <a:p>
            <a:fld id="{54C34B0D-0E39-47C0-B7DC-60FC1A3B92B9}" type="datetime1">
              <a:rPr lang="en-US" sz="1200" smtClean="0">
                <a:solidFill>
                  <a:srgbClr val="FF0000"/>
                </a:solidFill>
              </a:rPr>
              <a:t>22-Jun-20</a:t>
            </a:fld>
            <a:endParaRPr lang="en-US" sz="1200" dirty="0">
              <a:solidFill>
                <a:srgbClr val="FF0000"/>
              </a:solidFill>
            </a:endParaRPr>
          </a:p>
        </p:txBody>
      </p:sp>
      <p:sp>
        <p:nvSpPr>
          <p:cNvPr id="6" name="Footer Placeholder 5"/>
          <p:cNvSpPr>
            <a:spLocks noGrp="1"/>
          </p:cNvSpPr>
          <p:nvPr>
            <p:ph type="ftr" sz="quarter" idx="11"/>
          </p:nvPr>
        </p:nvSpPr>
        <p:spPr>
          <a:xfrm>
            <a:off x="0" y="6492875"/>
            <a:ext cx="5124886" cy="365125"/>
          </a:xfrm>
        </p:spPr>
        <p:txBody>
          <a:bodyPr/>
          <a:lstStyle/>
          <a:p>
            <a:r>
              <a:rPr lang="en-US" sz="1200" dirty="0" smtClean="0">
                <a:solidFill>
                  <a:srgbClr val="FF0000"/>
                </a:solidFill>
              </a:rPr>
              <a:t>TUẦN 6- TỰ ĐỘNG HÓA HTL - 1C1-VSL1,2,3</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a:t>
            </a:fld>
            <a:endParaRPr lang="en-US" sz="1400" b="1" dirty="0">
              <a:solidFill>
                <a:srgbClr val="FF0000"/>
              </a:solidFill>
            </a:endParaRPr>
          </a:p>
        </p:txBody>
      </p:sp>
      <p:sp>
        <p:nvSpPr>
          <p:cNvPr id="8" name="Rectangle 2"/>
          <p:cNvSpPr>
            <a:spLocks noChangeArrowheads="1"/>
          </p:cNvSpPr>
          <p:nvPr/>
        </p:nvSpPr>
        <p:spPr bwMode="auto">
          <a:xfrm>
            <a:off x="2334490" y="276310"/>
            <a:ext cx="8229600" cy="6191250"/>
          </a:xfrm>
          <a:prstGeom prst="rect">
            <a:avLst/>
          </a:prstGeom>
          <a:noFill/>
          <a:ln>
            <a:noFill/>
          </a:ln>
          <a:extLst/>
        </p:spPr>
        <p:txBody>
          <a:bodyPr/>
          <a:lstStyle/>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r>
              <a:rPr lang="vi-VN" altLang="en-US" sz="3200" b="1" dirty="0">
                <a:solidFill>
                  <a:srgbClr val="C00000"/>
                </a:solidFill>
                <a:latin typeface="Times New Roman" pitchFamily="18" charset="0"/>
                <a:cs typeface="Times New Roman" pitchFamily="18" charset="0"/>
              </a:rPr>
              <a:t>Chương 2: TỰ ĐỘNG HÓA MÁY NÉN</a:t>
            </a:r>
            <a:endParaRPr lang="en-US" altLang="en-US" sz="3200" b="1" dirty="0">
              <a:solidFill>
                <a:srgbClr val="C00000"/>
              </a:solidFill>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solidFill>
                <a:srgbClr val="FFFF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a:t>
            </a:r>
            <a:r>
              <a:rPr lang="pt-BR" altLang="en-US" sz="2800" dirty="0">
                <a:solidFill>
                  <a:srgbClr val="FFFF00"/>
                </a:solidFill>
                <a:latin typeface="Times New Roman" pitchFamily="18" charset="0"/>
                <a:cs typeface="Times New Roman" pitchFamily="18" charset="0"/>
              </a:rPr>
              <a:t>Mục tiêu: </a:t>
            </a:r>
          </a:p>
          <a:p>
            <a:pPr>
              <a:lnSpc>
                <a:spcPct val="150000"/>
              </a:lnSpc>
              <a:tabLst>
                <a:tab pos="457200" algn="l"/>
                <a:tab pos="2743200" algn="ctr"/>
                <a:tab pos="5486400" algn="r"/>
              </a:tabLst>
              <a:defRPr/>
            </a:pPr>
            <a:r>
              <a:rPr lang="vi-VN" altLang="en-US" sz="2800" dirty="0">
                <a:latin typeface="Times New Roman" pitchFamily="18" charset="0"/>
                <a:cs typeface="Times New Roman" pitchFamily="18" charset="0"/>
              </a:rPr>
              <a:t>- Trình bày được kiến thức cơ bản của </a:t>
            </a:r>
            <a:r>
              <a:rPr lang="en-US" altLang="en-US" sz="2800" dirty="0" err="1">
                <a:latin typeface="Times New Roman" pitchFamily="18" charset="0"/>
                <a:cs typeface="Times New Roman" pitchFamily="18" charset="0"/>
              </a:rPr>
              <a:t>quá</a:t>
            </a:r>
            <a:r>
              <a:rPr lang="en-US" altLang="en-US" sz="2800" dirty="0">
                <a:latin typeface="Times New Roman" pitchFamily="18" charset="0"/>
                <a:cs typeface="Times New Roman" pitchFamily="18" charset="0"/>
              </a:rPr>
              <a:t> </a:t>
            </a:r>
            <a:r>
              <a:rPr lang="en-US" altLang="en-US" sz="2800" dirty="0" err="1">
                <a:latin typeface="Times New Roman" pitchFamily="18" charset="0"/>
                <a:cs typeface="Times New Roman" pitchFamily="18" charset="0"/>
              </a:rPr>
              <a:t>trình</a:t>
            </a:r>
            <a:r>
              <a:rPr lang="en-US" altLang="en-US" sz="2800" dirty="0">
                <a:latin typeface="Times New Roman" pitchFamily="18" charset="0"/>
                <a:cs typeface="Times New Roman" pitchFamily="18" charset="0"/>
              </a:rPr>
              <a:t> </a:t>
            </a:r>
            <a:r>
              <a:rPr lang="en-US" altLang="en-US" sz="2800" dirty="0" err="1">
                <a:latin typeface="Times New Roman" pitchFamily="18" charset="0"/>
                <a:cs typeface="Times New Roman" pitchFamily="18" charset="0"/>
              </a:rPr>
              <a:t>tự</a:t>
            </a:r>
            <a:r>
              <a:rPr lang="en-US" altLang="en-US" sz="2800" dirty="0">
                <a:latin typeface="Times New Roman" pitchFamily="18" charset="0"/>
                <a:cs typeface="Times New Roman" pitchFamily="18" charset="0"/>
              </a:rPr>
              <a:t> </a:t>
            </a:r>
            <a:r>
              <a:rPr lang="en-US" altLang="en-US" sz="2800" err="1">
                <a:latin typeface="Times New Roman" pitchFamily="18" charset="0"/>
                <a:cs typeface="Times New Roman" pitchFamily="18" charset="0"/>
              </a:rPr>
              <a:t>động</a:t>
            </a:r>
            <a:r>
              <a:rPr lang="en-US" altLang="en-US" sz="2800">
                <a:latin typeface="Times New Roman" pitchFamily="18" charset="0"/>
                <a:cs typeface="Times New Roman" pitchFamily="18" charset="0"/>
              </a:rPr>
              <a:t> </a:t>
            </a:r>
            <a:r>
              <a:rPr lang="en-US" altLang="en-US" sz="2800" smtClean="0">
                <a:latin typeface="Times New Roman" pitchFamily="18" charset="0"/>
                <a:cs typeface="Times New Roman" pitchFamily="18" charset="0"/>
              </a:rPr>
              <a:t>bảo vệ MN </a:t>
            </a:r>
            <a:r>
              <a:rPr lang="vi-VN" altLang="en-US" sz="2800" smtClean="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a:p>
            <a:pPr>
              <a:lnSpc>
                <a:spcPct val="150000"/>
              </a:lnSpc>
              <a:tabLst>
                <a:tab pos="457200" algn="l"/>
                <a:tab pos="2743200" algn="ctr"/>
                <a:tab pos="5486400" algn="r"/>
              </a:tabLst>
              <a:defRPr/>
            </a:pPr>
            <a:r>
              <a:rPr lang="vi-VN" altLang="en-US" sz="2800" dirty="0">
                <a:latin typeface="Times New Roman" pitchFamily="18" charset="0"/>
                <a:cs typeface="Times New Roman" pitchFamily="18" charset="0"/>
              </a:rPr>
              <a:t>- </a:t>
            </a:r>
            <a:r>
              <a:rPr lang="en-US" altLang="en-US" sz="2800" dirty="0" err="1">
                <a:latin typeface="Times New Roman" pitchFamily="18" charset="0"/>
                <a:cs typeface="Times New Roman" pitchFamily="18" charset="0"/>
              </a:rPr>
              <a:t>Phân</a:t>
            </a:r>
            <a:r>
              <a:rPr lang="en-US" altLang="en-US" sz="2800" dirty="0">
                <a:latin typeface="Times New Roman" pitchFamily="18" charset="0"/>
                <a:cs typeface="Times New Roman" pitchFamily="18" charset="0"/>
              </a:rPr>
              <a:t> </a:t>
            </a:r>
            <a:r>
              <a:rPr lang="en-US" altLang="en-US" sz="2800" dirty="0" err="1">
                <a:latin typeface="Times New Roman" pitchFamily="18" charset="0"/>
                <a:cs typeface="Times New Roman" pitchFamily="18" charset="0"/>
              </a:rPr>
              <a:t>tích</a:t>
            </a:r>
            <a:r>
              <a:rPr lang="en-US" altLang="en-US" sz="2800" dirty="0">
                <a:latin typeface="Times New Roman" pitchFamily="18" charset="0"/>
                <a:cs typeface="Times New Roman" pitchFamily="18" charset="0"/>
              </a:rPr>
              <a:t> </a:t>
            </a:r>
            <a:r>
              <a:rPr lang="en-US" altLang="en-US" sz="2800" err="1">
                <a:latin typeface="Times New Roman" pitchFamily="18" charset="0"/>
                <a:cs typeface="Times New Roman" pitchFamily="18" charset="0"/>
              </a:rPr>
              <a:t>được</a:t>
            </a:r>
            <a:r>
              <a:rPr lang="en-US" altLang="en-US" sz="2800">
                <a:latin typeface="Times New Roman" pitchFamily="18" charset="0"/>
                <a:cs typeface="Times New Roman" pitchFamily="18" charset="0"/>
              </a:rPr>
              <a:t> </a:t>
            </a:r>
            <a:r>
              <a:rPr lang="en-US" altLang="en-US" sz="2800" smtClean="0">
                <a:latin typeface="Times New Roman" pitchFamily="18" charset="0"/>
                <a:cs typeface="Times New Roman" pitchFamily="18" charset="0"/>
              </a:rPr>
              <a:t>các thiết bị thực </a:t>
            </a:r>
            <a:r>
              <a:rPr lang="en-US" altLang="en-US" sz="2800" dirty="0" err="1">
                <a:latin typeface="Times New Roman" pitchFamily="18" charset="0"/>
                <a:cs typeface="Times New Roman" pitchFamily="18" charset="0"/>
              </a:rPr>
              <a:t>hiện</a:t>
            </a:r>
            <a:r>
              <a:rPr lang="en-US" altLang="en-US" sz="2800" dirty="0">
                <a:latin typeface="Times New Roman" pitchFamily="18" charset="0"/>
                <a:cs typeface="Times New Roman" pitchFamily="18" charset="0"/>
              </a:rPr>
              <a:t> </a:t>
            </a:r>
            <a:r>
              <a:rPr lang="en-US" altLang="en-US" sz="2800" dirty="0" err="1">
                <a:latin typeface="Times New Roman" pitchFamily="18" charset="0"/>
                <a:cs typeface="Times New Roman" pitchFamily="18" charset="0"/>
              </a:rPr>
              <a:t>quá</a:t>
            </a:r>
            <a:r>
              <a:rPr lang="en-US" altLang="en-US" sz="2800" dirty="0">
                <a:latin typeface="Times New Roman" pitchFamily="18" charset="0"/>
                <a:cs typeface="Times New Roman" pitchFamily="18" charset="0"/>
              </a:rPr>
              <a:t> </a:t>
            </a:r>
            <a:r>
              <a:rPr lang="en-US" altLang="en-US" sz="2800" dirty="0" err="1">
                <a:latin typeface="Times New Roman" pitchFamily="18" charset="0"/>
                <a:cs typeface="Times New Roman" pitchFamily="18" charset="0"/>
              </a:rPr>
              <a:t>trình</a:t>
            </a:r>
            <a:r>
              <a:rPr lang="en-US" altLang="en-US" sz="2800" dirty="0">
                <a:latin typeface="Times New Roman" pitchFamily="18" charset="0"/>
                <a:cs typeface="Times New Roman" pitchFamily="18" charset="0"/>
              </a:rPr>
              <a:t> </a:t>
            </a:r>
            <a:r>
              <a:rPr lang="vi-VN" altLang="en-US" sz="2800" dirty="0">
                <a:latin typeface="Times New Roman" pitchFamily="18" charset="0"/>
                <a:cs typeface="Times New Roman" pitchFamily="18" charset="0"/>
              </a:rPr>
              <a:t>tự </a:t>
            </a:r>
            <a:r>
              <a:rPr lang="vi-VN" altLang="en-US" sz="2800">
                <a:latin typeface="Times New Roman" pitchFamily="18" charset="0"/>
                <a:cs typeface="Times New Roman" pitchFamily="18" charset="0"/>
              </a:rPr>
              <a:t>động </a:t>
            </a:r>
            <a:r>
              <a:rPr lang="en-US" altLang="en-US" sz="2800">
                <a:latin typeface="Times New Roman" pitchFamily="18" charset="0"/>
                <a:cs typeface="Times New Roman" pitchFamily="18" charset="0"/>
              </a:rPr>
              <a:t>bảo vệ</a:t>
            </a:r>
            <a:r>
              <a:rPr lang="vi-VN" altLang="en-US" sz="2800" smtClean="0">
                <a:latin typeface="Times New Roman" pitchFamily="18" charset="0"/>
                <a:cs typeface="Times New Roman" pitchFamily="18" charset="0"/>
              </a:rPr>
              <a:t> </a:t>
            </a:r>
            <a:r>
              <a:rPr lang="vi-VN" altLang="en-US" sz="2800" dirty="0">
                <a:latin typeface="Times New Roman" pitchFamily="18" charset="0"/>
                <a:cs typeface="Times New Roman" pitchFamily="18" charset="0"/>
              </a:rPr>
              <a:t>máy nén.</a:t>
            </a:r>
          </a:p>
          <a:p>
            <a:pPr>
              <a:lnSpc>
                <a:spcPct val="150000"/>
              </a:lnSpc>
              <a:tabLst>
                <a:tab pos="457200" algn="l"/>
                <a:tab pos="2743200" algn="ctr"/>
                <a:tab pos="5486400" algn="r"/>
              </a:tabLst>
              <a:defRPr/>
            </a:pPr>
            <a:r>
              <a:rPr lang="vi-VN" altLang="en-US" sz="2800" dirty="0">
                <a:latin typeface="Times New Roman" pitchFamily="18" charset="0"/>
                <a:cs typeface="Times New Roman" pitchFamily="18" charset="0"/>
              </a:rPr>
              <a:t>- Rèn luyện tính cẩn thận, tuân thủ quy định an toàn.</a:t>
            </a:r>
          </a:p>
        </p:txBody>
      </p:sp>
    </p:spTree>
    <p:extLst>
      <p:ext uri="{BB962C8B-B14F-4D97-AF65-F5344CB8AC3E}">
        <p14:creationId xmlns:p14="http://schemas.microsoft.com/office/powerpoint/2010/main" val="4208931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bwMode="auto">
          <a:xfrm>
            <a:off x="1293814" y="6353176"/>
            <a:ext cx="612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9pPr>
          </a:lstStyle>
          <a:p>
            <a:pPr>
              <a:lnSpc>
                <a:spcPct val="100000"/>
              </a:lnSpc>
              <a:spcBef>
                <a:spcPct val="0"/>
              </a:spcBef>
              <a:buFontTx/>
              <a:buNone/>
            </a:pPr>
            <a:fld id="{F350BB9E-B2A0-4542-B022-E92747FC3E3C}" type="slidenum">
              <a:rPr lang="en-US" altLang="en-US" smtClean="0">
                <a:solidFill>
                  <a:srgbClr val="FFFF00"/>
                </a:solidFill>
                <a:latin typeface="Arial" panose="020B0604020202020204" pitchFamily="34" charset="0"/>
              </a:rPr>
              <a:pPr>
                <a:lnSpc>
                  <a:spcPct val="100000"/>
                </a:lnSpc>
                <a:spcBef>
                  <a:spcPct val="0"/>
                </a:spcBef>
                <a:buFontTx/>
                <a:buNone/>
              </a:pPr>
              <a:t>3</a:t>
            </a:fld>
            <a:endParaRPr lang="en-US" altLang="en-US" smtClean="0">
              <a:solidFill>
                <a:srgbClr val="FFFF00"/>
              </a:solidFill>
              <a:latin typeface="Arial" panose="020B0604020202020204" pitchFamily="34" charset="0"/>
            </a:endParaRPr>
          </a:p>
        </p:txBody>
      </p:sp>
      <p:sp>
        <p:nvSpPr>
          <p:cNvPr id="36868" name="Rectangle 1"/>
          <p:cNvSpPr>
            <a:spLocks noChangeArrowheads="1"/>
          </p:cNvSpPr>
          <p:nvPr/>
        </p:nvSpPr>
        <p:spPr bwMode="auto">
          <a:xfrm>
            <a:off x="186054" y="728137"/>
            <a:ext cx="1184338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Font typeface="Arial" panose="020B0604020202020204" pitchFamily="34" charset="0"/>
              <a:buChar char="•"/>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9pPr>
          </a:lstStyle>
          <a:p>
            <a:pPr>
              <a:lnSpc>
                <a:spcPct val="100000"/>
              </a:lnSpc>
              <a:spcBef>
                <a:spcPct val="0"/>
              </a:spcBef>
              <a:buFontTx/>
              <a:buNone/>
            </a:pPr>
            <a:r>
              <a:rPr lang="en-US" altLang="en-US" sz="3200" b="1">
                <a:solidFill>
                  <a:srgbClr val="FFFF00"/>
                </a:solidFill>
                <a:latin typeface="Garamond" panose="02020404030301010803" pitchFamily="18" charset="0"/>
              </a:rPr>
              <a:t>Câu </a:t>
            </a:r>
            <a:r>
              <a:rPr lang="en-US" altLang="en-US" sz="3200" b="1" smtClean="0">
                <a:solidFill>
                  <a:srgbClr val="FFFF00"/>
                </a:solidFill>
                <a:latin typeface="Garamond" panose="02020404030301010803" pitchFamily="18" charset="0"/>
              </a:rPr>
              <a:t>1 </a:t>
            </a:r>
            <a:r>
              <a:rPr lang="pt-BR" altLang="en-US" sz="3200">
                <a:latin typeface="Garamond" panose="02020404030301010803" pitchFamily="18" charset="0"/>
              </a:rPr>
              <a:t>: </a:t>
            </a:r>
            <a:r>
              <a:rPr lang="pt-BR" altLang="en-US" sz="3200" smtClean="0">
                <a:latin typeface="Garamond" panose="02020404030301010803" pitchFamily="18" charset="0"/>
              </a:rPr>
              <a:t>Giải thích nguyên lý hoạt động của các </a:t>
            </a:r>
            <a:r>
              <a:rPr lang="pt-BR" altLang="en-US" sz="3200" smtClean="0">
                <a:solidFill>
                  <a:srgbClr val="FF0000"/>
                </a:solidFill>
                <a:latin typeface="Garamond" panose="02020404030301010803" pitchFamily="18" charset="0"/>
              </a:rPr>
              <a:t>thiết bị chính </a:t>
            </a:r>
            <a:r>
              <a:rPr lang="pt-BR" altLang="en-US" sz="3200" smtClean="0">
                <a:latin typeface="Garamond" panose="02020404030301010803" pitchFamily="18" charset="0"/>
              </a:rPr>
              <a:t>trong </a:t>
            </a:r>
            <a:r>
              <a:rPr lang="pt-BR" altLang="en-US" sz="3200">
                <a:latin typeface="Garamond" panose="02020404030301010803" pitchFamily="18" charset="0"/>
              </a:rPr>
              <a:t>sơ đồ</a:t>
            </a:r>
            <a:endParaRPr lang="en-US" altLang="en-US" sz="3200">
              <a:latin typeface="Garamond" panose="02020404030301010803" pitchFamily="18" charset="0"/>
            </a:endParaRPr>
          </a:p>
        </p:txBody>
      </p:sp>
      <p:pic>
        <p:nvPicPr>
          <p:cNvPr id="3687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7600" y="1509999"/>
            <a:ext cx="9204960" cy="534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969601" y="-10527"/>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83134495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4</a:t>
            </a:fld>
            <a:endParaRPr lang="en-US" altLang="en-US" sz="2000">
              <a:solidFill>
                <a:srgbClr val="FFFF00"/>
              </a:solidFill>
              <a:latin typeface="Arial" panose="020B0604020202020204" pitchFamily="34" charset="0"/>
            </a:endParaRPr>
          </a:p>
        </p:txBody>
      </p:sp>
      <p:sp>
        <p:nvSpPr>
          <p:cNvPr id="153603" name="Rectangle 3"/>
          <p:cNvSpPr>
            <a:spLocks noChangeArrowheads="1"/>
          </p:cNvSpPr>
          <p:nvPr/>
        </p:nvSpPr>
        <p:spPr bwMode="auto">
          <a:xfrm>
            <a:off x="343593" y="336530"/>
            <a:ext cx="1850967" cy="882670"/>
          </a:xfrm>
          <a:prstGeom prst="rect">
            <a:avLst/>
          </a:prstGeom>
          <a:noFill/>
          <a:ln w="9525">
            <a:noFill/>
            <a:miter lim="800000"/>
            <a:headEnd/>
            <a:tailEnd/>
          </a:ln>
          <a:effectLst/>
        </p:spPr>
        <p:txBody>
          <a:bodyPr/>
          <a:lstStyle/>
          <a:p>
            <a:pPr marL="514350" indent="-514350">
              <a:lnSpc>
                <a:spcPct val="150000"/>
              </a:lnSpc>
              <a:spcBef>
                <a:spcPct val="20000"/>
              </a:spcBef>
              <a:buClr>
                <a:schemeClr val="hlink"/>
              </a:buClr>
              <a:buSzPct val="70000"/>
              <a:defRPr/>
            </a:pPr>
            <a:r>
              <a:rPr lang="en-US" sz="3200" b="1" smtClean="0">
                <a:solidFill>
                  <a:srgbClr val="FFFF00"/>
                </a:solidFill>
              </a:rPr>
              <a:t>Trả </a:t>
            </a:r>
            <a:r>
              <a:rPr lang="en-US" sz="3200" b="1" dirty="0" err="1" smtClean="0">
                <a:solidFill>
                  <a:srgbClr val="FFFF00"/>
                </a:solidFill>
              </a:rPr>
              <a:t>lời</a:t>
            </a:r>
            <a:r>
              <a:rPr lang="en-US" sz="3200" b="1" dirty="0" smtClean="0">
                <a:solidFill>
                  <a:srgbClr val="FFFF00"/>
                </a:solidFill>
              </a:rPr>
              <a:t> </a:t>
            </a:r>
            <a:r>
              <a:rPr lang="en-US" sz="3200" dirty="0" smtClean="0"/>
              <a:t>: </a:t>
            </a:r>
            <a:endParaRPr lang="en-US" altLang="en-US" sz="2800" dirty="0">
              <a:latin typeface="Times New Roman" pitchFamily="18" charset="0"/>
              <a:cs typeface="Times New Roman" pitchFamily="18" charset="0"/>
            </a:endParaRPr>
          </a:p>
          <a:p>
            <a:pPr marL="514350" indent="-514350">
              <a:lnSpc>
                <a:spcPct val="150000"/>
              </a:lnSpc>
              <a:spcBef>
                <a:spcPct val="20000"/>
              </a:spcBef>
              <a:buClr>
                <a:schemeClr val="hlink"/>
              </a:buClr>
              <a:buSzPct val="70000"/>
              <a:buFont typeface="Wingdings" pitchFamily="2" charset="2"/>
              <a:buAutoNum type="arabicPeriod"/>
              <a:defRPr/>
            </a:pPr>
            <a:endParaRPr lang="en-US" sz="3000" dirty="0">
              <a:solidFill>
                <a:srgbClr val="FFFF00"/>
              </a:solidFill>
              <a:effectLst>
                <a:outerShdw blurRad="38100" dist="38100" dir="2700000" algn="tl">
                  <a:srgbClr val="FFFFFF"/>
                </a:outerShdw>
              </a:effectLst>
              <a:latin typeface="Times New Roman" pitchFamily="18" charset="0"/>
            </a:endParaRPr>
          </a:p>
          <a:p>
            <a:pPr marL="514350" indent="-514350">
              <a:spcBef>
                <a:spcPct val="20000"/>
              </a:spcBef>
              <a:buClr>
                <a:schemeClr val="hlink"/>
              </a:buClr>
              <a:buSzPct val="70000"/>
              <a:defRPr/>
            </a:pPr>
            <a:endParaRPr lang="en-US" sz="3200" dirty="0">
              <a:solidFill>
                <a:srgbClr val="FFFF00"/>
              </a:solidFill>
              <a:effectLst>
                <a:outerShdw blurRad="38100" dist="38100" dir="2700000" algn="tl">
                  <a:srgbClr val="FFFFFF"/>
                </a:outerShdw>
              </a:effectLst>
              <a:latin typeface="Times New Roman" pitchFamily="18" charset="0"/>
            </a:endParaRPr>
          </a:p>
        </p:txBody>
      </p:sp>
      <p:sp>
        <p:nvSpPr>
          <p:cNvPr id="6" name="Text Box 6"/>
          <p:cNvSpPr txBox="1">
            <a:spLocks noChangeArrowheads="1"/>
          </p:cNvSpPr>
          <p:nvPr/>
        </p:nvSpPr>
        <p:spPr bwMode="auto">
          <a:xfrm>
            <a:off x="850579" y="1369140"/>
            <a:ext cx="9663432"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9pPr>
          </a:lstStyle>
          <a:p>
            <a:pPr>
              <a:lnSpc>
                <a:spcPct val="100000"/>
              </a:lnSpc>
              <a:spcBef>
                <a:spcPct val="0"/>
              </a:spcBef>
              <a:buFontTx/>
              <a:buNone/>
            </a:pPr>
            <a:r>
              <a:rPr lang="en-US" altLang="en-US" sz="3200">
                <a:latin typeface="Times New Roman" panose="02020603050405020304" pitchFamily="18" charset="0"/>
                <a:cs typeface="Times New Roman" panose="02020603050405020304" pitchFamily="18" charset="0"/>
              </a:rPr>
              <a:t>  </a:t>
            </a:r>
            <a:r>
              <a:rPr lang="en-US" altLang="en-US" sz="3200">
                <a:solidFill>
                  <a:srgbClr val="FFFF00"/>
                </a:solidFill>
                <a:latin typeface="Times New Roman" panose="02020603050405020304" pitchFamily="18" charset="0"/>
                <a:cs typeface="Times New Roman" panose="02020603050405020304" pitchFamily="18" charset="0"/>
              </a:rPr>
              <a:t>Hoạt động </a:t>
            </a:r>
            <a:r>
              <a:rPr lang="en-US" altLang="en-US" sz="3200" smtClean="0">
                <a:solidFill>
                  <a:srgbClr val="FFFF00"/>
                </a:solidFill>
                <a:latin typeface="Times New Roman" panose="02020603050405020304" pitchFamily="18" charset="0"/>
                <a:cs typeface="Times New Roman" panose="02020603050405020304" pitchFamily="18" charset="0"/>
              </a:rPr>
              <a:t> </a:t>
            </a:r>
            <a:endParaRPr lang="en-US" altLang="en-US" sz="3200">
              <a:solidFill>
                <a:srgbClr val="FFFF00"/>
              </a:solidFill>
              <a:latin typeface="Times New Roman" panose="02020603050405020304" pitchFamily="18" charset="0"/>
              <a:cs typeface="Times New Roman" panose="02020603050405020304" pitchFamily="18" charset="0"/>
            </a:endParaRPr>
          </a:p>
          <a:p>
            <a:pPr>
              <a:lnSpc>
                <a:spcPct val="100000"/>
              </a:lnSpc>
              <a:spcBef>
                <a:spcPct val="0"/>
              </a:spcBef>
              <a:buFontTx/>
              <a:buNone/>
            </a:pPr>
            <a:r>
              <a:rPr lang="en-US" altLang="en-US" sz="3200">
                <a:latin typeface="Times New Roman" panose="02020603050405020304" pitchFamily="18" charset="0"/>
                <a:cs typeface="Times New Roman" panose="02020603050405020304" pitchFamily="18" charset="0"/>
              </a:rPr>
              <a:t>- Máy nén nén môi chất lên áp suất cao vào thiết bị ngưng tụ, rồi vào bình chứa cao áp.</a:t>
            </a:r>
          </a:p>
          <a:p>
            <a:pPr>
              <a:lnSpc>
                <a:spcPct val="100000"/>
              </a:lnSpc>
              <a:spcBef>
                <a:spcPct val="0"/>
              </a:spcBef>
              <a:buFontTx/>
              <a:buNone/>
            </a:pPr>
            <a:r>
              <a:rPr lang="en-US" altLang="en-US" sz="3200">
                <a:latin typeface="Times New Roman" panose="02020603050405020304" pitchFamily="18" charset="0"/>
                <a:cs typeface="Times New Roman" panose="02020603050405020304" pitchFamily="18" charset="0"/>
              </a:rPr>
              <a:t>- Tại BCCA lỏng môi chất được đưa qua van tiết lưu, giảm áp, giảm nhiệt độ vào thiết bị bay hơi .</a:t>
            </a:r>
          </a:p>
          <a:p>
            <a:pPr>
              <a:lnSpc>
                <a:spcPct val="100000"/>
              </a:lnSpc>
              <a:spcBef>
                <a:spcPct val="0"/>
              </a:spcBef>
              <a:buFontTx/>
              <a:buNone/>
            </a:pPr>
            <a:r>
              <a:rPr lang="en-US" altLang="en-US" sz="3200">
                <a:latin typeface="Times New Roman" panose="02020603050405020304" pitchFamily="18" charset="0"/>
                <a:cs typeface="Times New Roman" panose="02020603050405020304" pitchFamily="18" charset="0"/>
              </a:rPr>
              <a:t>- Tại đây môi chất bay hơi làm lạnh sản phẩm rồi về lại đầu hút máy nén </a:t>
            </a:r>
            <a:r>
              <a:rPr lang="en-US" altLang="en-US" sz="3200" smtClean="0">
                <a:latin typeface="Times New Roman" panose="02020603050405020304" pitchFamily="18" charset="0"/>
                <a:cs typeface="Times New Roman" panose="02020603050405020304" pitchFamily="18" charset="0"/>
              </a:rPr>
              <a:t> </a:t>
            </a:r>
            <a:endParaRPr lang="en-US" altLang="en-US" sz="3200">
              <a:latin typeface="Times New Roman" panose="02020603050405020304" pitchFamily="18" charset="0"/>
              <a:cs typeface="Times New Roman" panose="02020603050405020304" pitchFamily="18" charset="0"/>
            </a:endParaRPr>
          </a:p>
          <a:p>
            <a:pPr>
              <a:lnSpc>
                <a:spcPct val="100000"/>
              </a:lnSpc>
              <a:spcBef>
                <a:spcPct val="0"/>
              </a:spcBef>
              <a:buFontTx/>
              <a:buNone/>
            </a:pPr>
            <a:endParaRPr lang="en-US" alt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192036"/>
      </p:ext>
    </p:extLst>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5</a:t>
            </a:fld>
            <a:endParaRPr lang="en-US" altLang="en-US" sz="2000">
              <a:solidFill>
                <a:srgbClr val="FFFF00"/>
              </a:solidFill>
              <a:latin typeface="Arial" panose="020B0604020202020204" pitchFamily="34" charset="0"/>
            </a:endParaRPr>
          </a:p>
        </p:txBody>
      </p:sp>
      <p:sp>
        <p:nvSpPr>
          <p:cNvPr id="153603" name="Rectangle 3"/>
          <p:cNvSpPr>
            <a:spLocks noChangeArrowheads="1"/>
          </p:cNvSpPr>
          <p:nvPr/>
        </p:nvSpPr>
        <p:spPr bwMode="auto">
          <a:xfrm>
            <a:off x="1197033" y="746125"/>
            <a:ext cx="9576261" cy="1854835"/>
          </a:xfrm>
          <a:prstGeom prst="rect">
            <a:avLst/>
          </a:prstGeom>
          <a:noFill/>
          <a:ln w="9525">
            <a:noFill/>
            <a:miter lim="800000"/>
            <a:headEnd/>
            <a:tailEnd/>
          </a:ln>
          <a:effectLst/>
        </p:spPr>
        <p:txBody>
          <a:bodyPr/>
          <a:lstStyle/>
          <a:p>
            <a:pPr marL="514350" indent="-514350" algn="ctr">
              <a:lnSpc>
                <a:spcPct val="150000"/>
              </a:lnSpc>
              <a:spcBef>
                <a:spcPct val="20000"/>
              </a:spcBef>
              <a:buClr>
                <a:schemeClr val="hlink"/>
              </a:buClr>
              <a:buSzPct val="70000"/>
              <a:defRPr/>
            </a:pPr>
            <a:r>
              <a:rPr lang="en-US" altLang="en-US" sz="3200" b="1" dirty="0" err="1">
                <a:solidFill>
                  <a:srgbClr val="FF0000"/>
                </a:solidFill>
                <a:latin typeface="Times New Roman" pitchFamily="18" charset="0"/>
                <a:cs typeface="Times New Roman" pitchFamily="18" charset="0"/>
              </a:rPr>
              <a:t>Câu</a:t>
            </a:r>
            <a:r>
              <a:rPr lang="en-US" altLang="en-US" sz="3200" b="1" dirty="0">
                <a:solidFill>
                  <a:srgbClr val="FF0000"/>
                </a:solidFill>
                <a:latin typeface="Times New Roman" pitchFamily="18" charset="0"/>
                <a:cs typeface="Times New Roman" pitchFamily="18" charset="0"/>
              </a:rPr>
              <a:t> </a:t>
            </a:r>
            <a:r>
              <a:rPr lang="en-US" altLang="en-US" sz="3200" b="1" dirty="0" err="1">
                <a:solidFill>
                  <a:srgbClr val="FF0000"/>
                </a:solidFill>
                <a:latin typeface="Times New Roman" pitchFamily="18" charset="0"/>
                <a:cs typeface="Times New Roman" pitchFamily="18" charset="0"/>
              </a:rPr>
              <a:t>hỏi</a:t>
            </a:r>
            <a:r>
              <a:rPr lang="en-US" altLang="en-US" sz="3200" b="1" dirty="0">
                <a:solidFill>
                  <a:srgbClr val="FF0000"/>
                </a:solidFill>
                <a:latin typeface="Times New Roman" pitchFamily="18" charset="0"/>
                <a:cs typeface="Times New Roman" pitchFamily="18" charset="0"/>
              </a:rPr>
              <a:t> </a:t>
            </a:r>
            <a:r>
              <a:rPr lang="en-US" altLang="en-US" sz="3200" b="1" dirty="0" err="1">
                <a:solidFill>
                  <a:srgbClr val="FF0000"/>
                </a:solidFill>
                <a:latin typeface="Times New Roman" pitchFamily="18" charset="0"/>
                <a:cs typeface="Times New Roman" pitchFamily="18" charset="0"/>
              </a:rPr>
              <a:t>kiểm</a:t>
            </a:r>
            <a:r>
              <a:rPr lang="en-US" altLang="en-US" sz="3200" b="1" dirty="0">
                <a:solidFill>
                  <a:srgbClr val="FF0000"/>
                </a:solidFill>
                <a:latin typeface="Times New Roman" pitchFamily="18" charset="0"/>
                <a:cs typeface="Times New Roman" pitchFamily="18" charset="0"/>
              </a:rPr>
              <a:t> </a:t>
            </a:r>
            <a:r>
              <a:rPr lang="en-US" altLang="en-US" sz="3200" b="1" dirty="0" err="1">
                <a:solidFill>
                  <a:srgbClr val="FF0000"/>
                </a:solidFill>
                <a:latin typeface="Times New Roman" pitchFamily="18" charset="0"/>
                <a:cs typeface="Times New Roman" pitchFamily="18" charset="0"/>
              </a:rPr>
              <a:t>tra</a:t>
            </a:r>
            <a:r>
              <a:rPr lang="en-US" altLang="en-US" sz="3200" b="1" dirty="0">
                <a:solidFill>
                  <a:srgbClr val="FF0000"/>
                </a:solidFill>
                <a:latin typeface="Times New Roman" pitchFamily="18" charset="0"/>
                <a:cs typeface="Times New Roman" pitchFamily="18" charset="0"/>
              </a:rPr>
              <a:t> </a:t>
            </a:r>
            <a:r>
              <a:rPr lang="en-US" altLang="en-US" sz="3200" b="1" dirty="0" err="1">
                <a:solidFill>
                  <a:srgbClr val="FF0000"/>
                </a:solidFill>
                <a:latin typeface="Times New Roman" pitchFamily="18" charset="0"/>
                <a:cs typeface="Times New Roman" pitchFamily="18" charset="0"/>
              </a:rPr>
              <a:t>bài</a:t>
            </a:r>
            <a:r>
              <a:rPr lang="en-US" altLang="en-US" sz="3200" b="1" dirty="0">
                <a:solidFill>
                  <a:srgbClr val="FF0000"/>
                </a:solidFill>
                <a:latin typeface="Times New Roman" pitchFamily="18" charset="0"/>
                <a:cs typeface="Times New Roman" pitchFamily="18" charset="0"/>
              </a:rPr>
              <a:t> </a:t>
            </a:r>
            <a:r>
              <a:rPr lang="en-US" altLang="en-US" sz="3200" b="1" dirty="0" err="1">
                <a:solidFill>
                  <a:srgbClr val="FF0000"/>
                </a:solidFill>
                <a:latin typeface="Times New Roman" pitchFamily="18" charset="0"/>
                <a:cs typeface="Times New Roman" pitchFamily="18" charset="0"/>
              </a:rPr>
              <a:t>cũ</a:t>
            </a:r>
            <a:r>
              <a:rPr lang="en-US" altLang="en-US" sz="3200" b="1" dirty="0">
                <a:solidFill>
                  <a:srgbClr val="FF0000"/>
                </a:solidFill>
                <a:latin typeface="Times New Roman" pitchFamily="18" charset="0"/>
                <a:cs typeface="Times New Roman" pitchFamily="18" charset="0"/>
              </a:rPr>
              <a:t>:</a:t>
            </a:r>
          </a:p>
          <a:p>
            <a:pPr marL="514350" indent="-514350">
              <a:lnSpc>
                <a:spcPct val="150000"/>
              </a:lnSpc>
              <a:spcBef>
                <a:spcPct val="20000"/>
              </a:spcBef>
              <a:buClr>
                <a:schemeClr val="hlink"/>
              </a:buClr>
              <a:buSzPct val="70000"/>
              <a:defRPr/>
            </a:pPr>
            <a:r>
              <a:rPr lang="en-US" sz="3200" b="1" smtClean="0">
                <a:solidFill>
                  <a:srgbClr val="FFFF00"/>
                </a:solidFill>
              </a:rPr>
              <a:t>Câu 2</a:t>
            </a:r>
            <a:r>
              <a:rPr lang="en-US" sz="3200" smtClean="0"/>
              <a:t>: </a:t>
            </a:r>
            <a:r>
              <a:rPr lang="pt-BR" altLang="en-US" sz="3200" smtClean="0">
                <a:latin typeface="Garamond" panose="02020404030301010803" pitchFamily="18" charset="0"/>
              </a:rPr>
              <a:t>Nhiệm vụ </a:t>
            </a:r>
            <a:r>
              <a:rPr lang="pt-BR" altLang="en-US" sz="3200">
                <a:latin typeface="Garamond" panose="02020404030301010803" pitchFamily="18" charset="0"/>
              </a:rPr>
              <a:t>của </a:t>
            </a:r>
            <a:r>
              <a:rPr lang="pt-BR" altLang="en-US" sz="3200">
                <a:solidFill>
                  <a:srgbClr val="FFFF00"/>
                </a:solidFill>
                <a:latin typeface="Garamond" panose="02020404030301010803" pitchFamily="18" charset="0"/>
              </a:rPr>
              <a:t>rơ le nhiệt độ T </a:t>
            </a:r>
            <a:r>
              <a:rPr lang="pt-BR" altLang="en-US" sz="3200">
                <a:latin typeface="Garamond" panose="02020404030301010803" pitchFamily="18" charset="0"/>
              </a:rPr>
              <a:t>trong sơ </a:t>
            </a:r>
            <a:r>
              <a:rPr lang="pt-BR" altLang="en-US" sz="3200" smtClean="0">
                <a:latin typeface="Garamond" panose="02020404030301010803" pitchFamily="18" charset="0"/>
              </a:rPr>
              <a:t>đồ trên ?</a:t>
            </a:r>
            <a:endParaRPr lang="en-US" altLang="en-US" sz="3200">
              <a:latin typeface="Garamond" panose="02020404030301010803" pitchFamily="18" charset="0"/>
            </a:endParaRPr>
          </a:p>
          <a:p>
            <a:pPr marL="514350" indent="-514350">
              <a:lnSpc>
                <a:spcPct val="150000"/>
              </a:lnSpc>
              <a:spcBef>
                <a:spcPct val="20000"/>
              </a:spcBef>
              <a:buClr>
                <a:schemeClr val="hlink"/>
              </a:buClr>
              <a:buSzPct val="70000"/>
              <a:defRPr/>
            </a:pPr>
            <a:endParaRPr lang="vi-VN" altLang="en-US" sz="3200" dirty="0">
              <a:latin typeface="Times New Roman" pitchFamily="18" charset="0"/>
              <a:cs typeface="Times New Roman" pitchFamily="18" charset="0"/>
            </a:endParaRPr>
          </a:p>
          <a:p>
            <a:pPr marL="514350" indent="-514350">
              <a:lnSpc>
                <a:spcPct val="150000"/>
              </a:lnSpc>
              <a:spcBef>
                <a:spcPct val="20000"/>
              </a:spcBef>
              <a:buClr>
                <a:schemeClr val="hlink"/>
              </a:buClr>
              <a:buSzPct val="70000"/>
              <a:defRPr/>
            </a:pPr>
            <a:endParaRPr lang="en-US" altLang="en-US" sz="2800" dirty="0">
              <a:latin typeface="Times New Roman" pitchFamily="18" charset="0"/>
              <a:cs typeface="Times New Roman" pitchFamily="18" charset="0"/>
            </a:endParaRPr>
          </a:p>
          <a:p>
            <a:pPr marL="514350" indent="-514350">
              <a:lnSpc>
                <a:spcPct val="150000"/>
              </a:lnSpc>
              <a:spcBef>
                <a:spcPct val="20000"/>
              </a:spcBef>
              <a:buClr>
                <a:schemeClr val="hlink"/>
              </a:buClr>
              <a:buSzPct val="70000"/>
              <a:buFont typeface="Wingdings" pitchFamily="2" charset="2"/>
              <a:buAutoNum type="arabicPeriod"/>
              <a:defRPr/>
            </a:pPr>
            <a:endParaRPr lang="en-US" sz="3000" dirty="0">
              <a:solidFill>
                <a:srgbClr val="FFFF00"/>
              </a:solidFill>
              <a:effectLst>
                <a:outerShdw blurRad="38100" dist="38100" dir="2700000" algn="tl">
                  <a:srgbClr val="FFFFFF"/>
                </a:outerShdw>
              </a:effectLst>
              <a:latin typeface="Times New Roman" pitchFamily="18" charset="0"/>
            </a:endParaRPr>
          </a:p>
          <a:p>
            <a:pPr marL="514350" indent="-514350">
              <a:spcBef>
                <a:spcPct val="20000"/>
              </a:spcBef>
              <a:buClr>
                <a:schemeClr val="hlink"/>
              </a:buClr>
              <a:buSzPct val="70000"/>
              <a:defRPr/>
            </a:pPr>
            <a:endParaRPr lang="en-US" sz="3200" dirty="0">
              <a:solidFill>
                <a:srgbClr val="FFFF00"/>
              </a:solidFill>
              <a:effectLst>
                <a:outerShdw blurRad="38100" dist="38100" dir="2700000" algn="tl">
                  <a:srgbClr val="FFFFFF"/>
                </a:outerShdw>
              </a:effectLst>
              <a:latin typeface="Times New Roman" pitchFamily="18" charset="0"/>
            </a:endParaRPr>
          </a:p>
        </p:txBody>
      </p:sp>
      <p:sp>
        <p:nvSpPr>
          <p:cNvPr id="4" name="Rectangle 3"/>
          <p:cNvSpPr>
            <a:spLocks noChangeArrowheads="1"/>
          </p:cNvSpPr>
          <p:nvPr/>
        </p:nvSpPr>
        <p:spPr bwMode="auto">
          <a:xfrm>
            <a:off x="271549" y="2600960"/>
            <a:ext cx="1850967" cy="882670"/>
          </a:xfrm>
          <a:prstGeom prst="rect">
            <a:avLst/>
          </a:prstGeom>
          <a:noFill/>
          <a:ln w="9525">
            <a:noFill/>
            <a:miter lim="800000"/>
            <a:headEnd/>
            <a:tailEnd/>
          </a:ln>
          <a:effectLst/>
        </p:spPr>
        <p:txBody>
          <a:bodyPr/>
          <a:lstStyle/>
          <a:p>
            <a:pPr marL="514350" indent="-514350">
              <a:lnSpc>
                <a:spcPct val="150000"/>
              </a:lnSpc>
              <a:spcBef>
                <a:spcPct val="20000"/>
              </a:spcBef>
              <a:buClr>
                <a:schemeClr val="hlink"/>
              </a:buClr>
              <a:buSzPct val="70000"/>
              <a:defRPr/>
            </a:pPr>
            <a:r>
              <a:rPr lang="en-US" sz="3200" b="1" smtClean="0">
                <a:solidFill>
                  <a:srgbClr val="FFFF00"/>
                </a:solidFill>
              </a:rPr>
              <a:t>Trả </a:t>
            </a:r>
            <a:r>
              <a:rPr lang="en-US" sz="3200" b="1" dirty="0" err="1" smtClean="0">
                <a:solidFill>
                  <a:srgbClr val="FFFF00"/>
                </a:solidFill>
              </a:rPr>
              <a:t>lời</a:t>
            </a:r>
            <a:r>
              <a:rPr lang="en-US" sz="3200" b="1" dirty="0" smtClean="0">
                <a:solidFill>
                  <a:srgbClr val="FFFF00"/>
                </a:solidFill>
              </a:rPr>
              <a:t> </a:t>
            </a:r>
            <a:r>
              <a:rPr lang="en-US" sz="3200" dirty="0" smtClean="0"/>
              <a:t>: </a:t>
            </a:r>
            <a:endParaRPr lang="en-US" altLang="en-US" sz="2800" dirty="0">
              <a:latin typeface="Times New Roman" pitchFamily="18" charset="0"/>
              <a:cs typeface="Times New Roman" pitchFamily="18" charset="0"/>
            </a:endParaRPr>
          </a:p>
          <a:p>
            <a:pPr marL="514350" indent="-514350">
              <a:lnSpc>
                <a:spcPct val="150000"/>
              </a:lnSpc>
              <a:spcBef>
                <a:spcPct val="20000"/>
              </a:spcBef>
              <a:buClr>
                <a:schemeClr val="hlink"/>
              </a:buClr>
              <a:buSzPct val="70000"/>
              <a:buFont typeface="Wingdings" pitchFamily="2" charset="2"/>
              <a:buAutoNum type="arabicPeriod"/>
              <a:defRPr/>
            </a:pPr>
            <a:endParaRPr lang="en-US" sz="3000" dirty="0">
              <a:solidFill>
                <a:srgbClr val="FFFF00"/>
              </a:solidFill>
              <a:effectLst>
                <a:outerShdw blurRad="38100" dist="38100" dir="2700000" algn="tl">
                  <a:srgbClr val="FFFFFF"/>
                </a:outerShdw>
              </a:effectLst>
              <a:latin typeface="Times New Roman" pitchFamily="18" charset="0"/>
            </a:endParaRPr>
          </a:p>
          <a:p>
            <a:pPr marL="514350" indent="-514350">
              <a:spcBef>
                <a:spcPct val="20000"/>
              </a:spcBef>
              <a:buClr>
                <a:schemeClr val="hlink"/>
              </a:buClr>
              <a:buSzPct val="70000"/>
              <a:defRPr/>
            </a:pPr>
            <a:endParaRPr lang="en-US" sz="3200" dirty="0">
              <a:solidFill>
                <a:srgbClr val="FFFF00"/>
              </a:solidFill>
              <a:effectLst>
                <a:outerShdw blurRad="38100" dist="38100" dir="2700000" algn="tl">
                  <a:srgbClr val="FFFFFF"/>
                </a:outerShdw>
              </a:effectLst>
              <a:latin typeface="Times New Roman" pitchFamily="18" charset="0"/>
            </a:endParaRPr>
          </a:p>
        </p:txBody>
      </p:sp>
      <p:sp>
        <p:nvSpPr>
          <p:cNvPr id="5" name="Text Box 6"/>
          <p:cNvSpPr txBox="1">
            <a:spLocks noChangeArrowheads="1"/>
          </p:cNvSpPr>
          <p:nvPr/>
        </p:nvSpPr>
        <p:spPr bwMode="auto">
          <a:xfrm>
            <a:off x="1898648" y="2824480"/>
            <a:ext cx="9663432" cy="2783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9pPr>
          </a:lstStyle>
          <a:p>
            <a:pPr>
              <a:lnSpc>
                <a:spcPct val="100000"/>
              </a:lnSpc>
              <a:spcBef>
                <a:spcPct val="0"/>
              </a:spcBef>
              <a:buFontTx/>
              <a:buNone/>
            </a:pPr>
            <a:r>
              <a:rPr lang="vi-VN" altLang="en-US" sz="3200">
                <a:latin typeface="Times New Roman" panose="02020603050405020304" pitchFamily="18" charset="0"/>
                <a:cs typeface="Times New Roman" panose="02020603050405020304" pitchFamily="18" charset="0"/>
              </a:rPr>
              <a:t>Khi nhiệt độ đầu đẩy vượt quá mức cho phép, </a:t>
            </a:r>
            <a:endParaRPr lang="en-US" altLang="en-US" sz="3200" smtClean="0">
              <a:latin typeface="Times New Roman" panose="02020603050405020304" pitchFamily="18" charset="0"/>
              <a:cs typeface="Times New Roman" panose="02020603050405020304" pitchFamily="18" charset="0"/>
            </a:endParaRPr>
          </a:p>
          <a:p>
            <a:pPr>
              <a:lnSpc>
                <a:spcPct val="100000"/>
              </a:lnSpc>
              <a:spcBef>
                <a:spcPct val="0"/>
              </a:spcBef>
              <a:buFontTx/>
              <a:buNone/>
            </a:pPr>
            <a:r>
              <a:rPr lang="vi-VN" altLang="en-US" sz="3200" smtClean="0">
                <a:latin typeface="Times New Roman" panose="02020603050405020304" pitchFamily="18" charset="0"/>
                <a:cs typeface="Times New Roman" panose="02020603050405020304" pitchFamily="18" charset="0"/>
              </a:rPr>
              <a:t>rơle </a:t>
            </a:r>
            <a:r>
              <a:rPr lang="vi-VN" altLang="en-US" sz="3200">
                <a:latin typeface="Times New Roman" panose="02020603050405020304" pitchFamily="18" charset="0"/>
                <a:cs typeface="Times New Roman" panose="02020603050405020304" pitchFamily="18" charset="0"/>
              </a:rPr>
              <a:t>nhiệt độ  đóng mạch, mở van điện từ phun lỏng vào đường hút máy nén</a:t>
            </a:r>
            <a:r>
              <a:rPr lang="vi-VN" altLang="en-US" sz="3200" smtClean="0">
                <a:latin typeface="Times New Roman" panose="02020603050405020304" pitchFamily="18" charset="0"/>
                <a:cs typeface="Times New Roman" panose="02020603050405020304" pitchFamily="18" charset="0"/>
              </a:rPr>
              <a:t>.</a:t>
            </a:r>
            <a:endParaRPr lang="en-US" altLang="en-US" sz="3200" smtClean="0">
              <a:latin typeface="Times New Roman" panose="02020603050405020304" pitchFamily="18" charset="0"/>
              <a:cs typeface="Times New Roman" panose="02020603050405020304" pitchFamily="18" charset="0"/>
            </a:endParaRPr>
          </a:p>
          <a:p>
            <a:pPr>
              <a:lnSpc>
                <a:spcPct val="100000"/>
              </a:lnSpc>
              <a:spcBef>
                <a:spcPct val="0"/>
              </a:spcBef>
              <a:buFontTx/>
              <a:buNone/>
            </a:pPr>
            <a:r>
              <a:rPr lang="pt-BR" altLang="en-US" sz="3200" smtClean="0">
                <a:latin typeface="Garamond" panose="02020404030301010803" pitchFamily="18" charset="0"/>
              </a:rPr>
              <a:t>Do đó nhiệm </a:t>
            </a:r>
            <a:r>
              <a:rPr lang="pt-BR" altLang="en-US" sz="3200">
                <a:latin typeface="Garamond" panose="02020404030301010803" pitchFamily="18" charset="0"/>
              </a:rPr>
              <a:t>vụ của </a:t>
            </a:r>
            <a:r>
              <a:rPr lang="pt-BR" altLang="en-US" sz="3200">
                <a:solidFill>
                  <a:srgbClr val="FFFF00"/>
                </a:solidFill>
                <a:latin typeface="Garamond" panose="02020404030301010803" pitchFamily="18" charset="0"/>
              </a:rPr>
              <a:t>rơ le nhiệt độ T </a:t>
            </a:r>
            <a:r>
              <a:rPr lang="pt-BR" altLang="en-US" sz="3200">
                <a:latin typeface="Garamond" panose="02020404030301010803" pitchFamily="18" charset="0"/>
              </a:rPr>
              <a:t>trong sơ đồ </a:t>
            </a:r>
            <a:r>
              <a:rPr lang="pt-BR" altLang="en-US" sz="3200" smtClean="0">
                <a:latin typeface="Garamond" panose="02020404030301010803" pitchFamily="18" charset="0"/>
              </a:rPr>
              <a:t>là đóng hoặc mở van điện từ theo tín hiệu nhiệt độ.</a:t>
            </a:r>
            <a:endParaRPr lang="vi-VN" alt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8944155"/>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6</a:t>
            </a:fld>
            <a:endParaRPr lang="en-US" altLang="en-US" sz="2000">
              <a:solidFill>
                <a:srgbClr val="FFFF00"/>
              </a:solidFill>
              <a:latin typeface="Arial" panose="020B0604020202020204" pitchFamily="34" charset="0"/>
            </a:endParaRPr>
          </a:p>
        </p:txBody>
      </p:sp>
      <p:sp>
        <p:nvSpPr>
          <p:cNvPr id="153603" name="Rectangle 3"/>
          <p:cNvSpPr>
            <a:spLocks noChangeArrowheads="1"/>
          </p:cNvSpPr>
          <p:nvPr/>
        </p:nvSpPr>
        <p:spPr bwMode="auto">
          <a:xfrm>
            <a:off x="271548" y="0"/>
            <a:ext cx="10326253" cy="1854835"/>
          </a:xfrm>
          <a:prstGeom prst="rect">
            <a:avLst/>
          </a:prstGeom>
          <a:noFill/>
          <a:ln w="9525">
            <a:noFill/>
            <a:miter lim="800000"/>
            <a:headEnd/>
            <a:tailEnd/>
          </a:ln>
          <a:effectLst/>
        </p:spPr>
        <p:txBody>
          <a:bodyPr/>
          <a:lstStyle/>
          <a:p>
            <a:pPr marL="514350" indent="-514350" algn="ctr">
              <a:lnSpc>
                <a:spcPct val="150000"/>
              </a:lnSpc>
              <a:spcBef>
                <a:spcPct val="20000"/>
              </a:spcBef>
              <a:buClr>
                <a:schemeClr val="hlink"/>
              </a:buClr>
              <a:buSzPct val="70000"/>
              <a:defRPr/>
            </a:pPr>
            <a:r>
              <a:rPr lang="en-US" altLang="en-US" sz="3200" b="1" dirty="0" err="1">
                <a:solidFill>
                  <a:srgbClr val="FF0000"/>
                </a:solidFill>
                <a:latin typeface="Times New Roman" pitchFamily="18" charset="0"/>
                <a:cs typeface="Times New Roman" pitchFamily="18" charset="0"/>
              </a:rPr>
              <a:t>Câu</a:t>
            </a:r>
            <a:r>
              <a:rPr lang="en-US" altLang="en-US" sz="3200" b="1" dirty="0">
                <a:solidFill>
                  <a:srgbClr val="FF0000"/>
                </a:solidFill>
                <a:latin typeface="Times New Roman" pitchFamily="18" charset="0"/>
                <a:cs typeface="Times New Roman" pitchFamily="18" charset="0"/>
              </a:rPr>
              <a:t> </a:t>
            </a:r>
            <a:r>
              <a:rPr lang="en-US" altLang="en-US" sz="3200" b="1" dirty="0" err="1">
                <a:solidFill>
                  <a:srgbClr val="FF0000"/>
                </a:solidFill>
                <a:latin typeface="Times New Roman" pitchFamily="18" charset="0"/>
                <a:cs typeface="Times New Roman" pitchFamily="18" charset="0"/>
              </a:rPr>
              <a:t>hỏi</a:t>
            </a:r>
            <a:r>
              <a:rPr lang="en-US" altLang="en-US" sz="3200" b="1" dirty="0">
                <a:solidFill>
                  <a:srgbClr val="FF0000"/>
                </a:solidFill>
                <a:latin typeface="Times New Roman" pitchFamily="18" charset="0"/>
                <a:cs typeface="Times New Roman" pitchFamily="18" charset="0"/>
              </a:rPr>
              <a:t> </a:t>
            </a:r>
            <a:r>
              <a:rPr lang="en-US" altLang="en-US" sz="3200" b="1" dirty="0" err="1">
                <a:solidFill>
                  <a:srgbClr val="FF0000"/>
                </a:solidFill>
                <a:latin typeface="Times New Roman" pitchFamily="18" charset="0"/>
                <a:cs typeface="Times New Roman" pitchFamily="18" charset="0"/>
              </a:rPr>
              <a:t>kiểm</a:t>
            </a:r>
            <a:r>
              <a:rPr lang="en-US" altLang="en-US" sz="3200" b="1" dirty="0">
                <a:solidFill>
                  <a:srgbClr val="FF0000"/>
                </a:solidFill>
                <a:latin typeface="Times New Roman" pitchFamily="18" charset="0"/>
                <a:cs typeface="Times New Roman" pitchFamily="18" charset="0"/>
              </a:rPr>
              <a:t> </a:t>
            </a:r>
            <a:r>
              <a:rPr lang="en-US" altLang="en-US" sz="3200" b="1" dirty="0" err="1">
                <a:solidFill>
                  <a:srgbClr val="FF0000"/>
                </a:solidFill>
                <a:latin typeface="Times New Roman" pitchFamily="18" charset="0"/>
                <a:cs typeface="Times New Roman" pitchFamily="18" charset="0"/>
              </a:rPr>
              <a:t>tra</a:t>
            </a:r>
            <a:r>
              <a:rPr lang="en-US" altLang="en-US" sz="3200" b="1" dirty="0">
                <a:solidFill>
                  <a:srgbClr val="FF0000"/>
                </a:solidFill>
                <a:latin typeface="Times New Roman" pitchFamily="18" charset="0"/>
                <a:cs typeface="Times New Roman" pitchFamily="18" charset="0"/>
              </a:rPr>
              <a:t> </a:t>
            </a:r>
            <a:r>
              <a:rPr lang="en-US" altLang="en-US" sz="3200" b="1" dirty="0" err="1">
                <a:solidFill>
                  <a:srgbClr val="FF0000"/>
                </a:solidFill>
                <a:latin typeface="Times New Roman" pitchFamily="18" charset="0"/>
                <a:cs typeface="Times New Roman" pitchFamily="18" charset="0"/>
              </a:rPr>
              <a:t>bài</a:t>
            </a:r>
            <a:r>
              <a:rPr lang="en-US" altLang="en-US" sz="3200" b="1" dirty="0">
                <a:solidFill>
                  <a:srgbClr val="FF0000"/>
                </a:solidFill>
                <a:latin typeface="Times New Roman" pitchFamily="18" charset="0"/>
                <a:cs typeface="Times New Roman" pitchFamily="18" charset="0"/>
              </a:rPr>
              <a:t> </a:t>
            </a:r>
            <a:r>
              <a:rPr lang="en-US" altLang="en-US" sz="3200" b="1" dirty="0" err="1">
                <a:solidFill>
                  <a:srgbClr val="FF0000"/>
                </a:solidFill>
                <a:latin typeface="Times New Roman" pitchFamily="18" charset="0"/>
                <a:cs typeface="Times New Roman" pitchFamily="18" charset="0"/>
              </a:rPr>
              <a:t>cũ</a:t>
            </a:r>
            <a:r>
              <a:rPr lang="en-US" altLang="en-US" sz="3200" b="1" dirty="0">
                <a:solidFill>
                  <a:srgbClr val="FF0000"/>
                </a:solidFill>
                <a:latin typeface="Times New Roman" pitchFamily="18" charset="0"/>
                <a:cs typeface="Times New Roman" pitchFamily="18" charset="0"/>
              </a:rPr>
              <a:t>:</a:t>
            </a:r>
          </a:p>
          <a:p>
            <a:pPr marL="514350" indent="-514350">
              <a:lnSpc>
                <a:spcPct val="150000"/>
              </a:lnSpc>
              <a:spcBef>
                <a:spcPct val="20000"/>
              </a:spcBef>
              <a:buClr>
                <a:schemeClr val="hlink"/>
              </a:buClr>
              <a:buSzPct val="70000"/>
              <a:defRPr/>
            </a:pPr>
            <a:r>
              <a:rPr lang="en-US" sz="3200" b="1" smtClean="0">
                <a:solidFill>
                  <a:srgbClr val="FFFF00"/>
                </a:solidFill>
              </a:rPr>
              <a:t>Câu 3</a:t>
            </a:r>
            <a:r>
              <a:rPr lang="en-US" sz="3200" smtClean="0"/>
              <a:t>:</a:t>
            </a:r>
            <a:endParaRPr lang="en-US" altLang="en-US" sz="3200">
              <a:latin typeface="Garamond" panose="02020404030301010803" pitchFamily="18" charset="0"/>
            </a:endParaRPr>
          </a:p>
          <a:p>
            <a:pPr marL="514350" indent="-514350">
              <a:lnSpc>
                <a:spcPct val="150000"/>
              </a:lnSpc>
              <a:spcBef>
                <a:spcPct val="20000"/>
              </a:spcBef>
              <a:buClr>
                <a:schemeClr val="hlink"/>
              </a:buClr>
              <a:buSzPct val="70000"/>
              <a:defRPr/>
            </a:pPr>
            <a:endParaRPr lang="vi-VN" altLang="en-US" sz="3200" dirty="0">
              <a:latin typeface="Times New Roman" pitchFamily="18" charset="0"/>
              <a:cs typeface="Times New Roman" pitchFamily="18" charset="0"/>
            </a:endParaRPr>
          </a:p>
          <a:p>
            <a:pPr marL="514350" indent="-514350">
              <a:lnSpc>
                <a:spcPct val="150000"/>
              </a:lnSpc>
              <a:spcBef>
                <a:spcPct val="20000"/>
              </a:spcBef>
              <a:buClr>
                <a:schemeClr val="hlink"/>
              </a:buClr>
              <a:buSzPct val="70000"/>
              <a:defRPr/>
            </a:pPr>
            <a:endParaRPr lang="en-US" altLang="en-US" sz="2800" dirty="0">
              <a:latin typeface="Times New Roman" pitchFamily="18" charset="0"/>
              <a:cs typeface="Times New Roman" pitchFamily="18" charset="0"/>
            </a:endParaRPr>
          </a:p>
          <a:p>
            <a:pPr marL="514350" indent="-514350">
              <a:lnSpc>
                <a:spcPct val="150000"/>
              </a:lnSpc>
              <a:spcBef>
                <a:spcPct val="20000"/>
              </a:spcBef>
              <a:buClr>
                <a:schemeClr val="hlink"/>
              </a:buClr>
              <a:buSzPct val="70000"/>
              <a:buFont typeface="Wingdings" pitchFamily="2" charset="2"/>
              <a:buAutoNum type="arabicPeriod"/>
              <a:defRPr/>
            </a:pPr>
            <a:endParaRPr lang="en-US" sz="3000" dirty="0">
              <a:solidFill>
                <a:srgbClr val="FFFF00"/>
              </a:solidFill>
              <a:effectLst>
                <a:outerShdw blurRad="38100" dist="38100" dir="2700000" algn="tl">
                  <a:srgbClr val="FFFFFF"/>
                </a:outerShdw>
              </a:effectLst>
              <a:latin typeface="Times New Roman" pitchFamily="18" charset="0"/>
            </a:endParaRPr>
          </a:p>
          <a:p>
            <a:pPr marL="514350" indent="-514350">
              <a:spcBef>
                <a:spcPct val="20000"/>
              </a:spcBef>
              <a:buClr>
                <a:schemeClr val="hlink"/>
              </a:buClr>
              <a:buSzPct val="70000"/>
              <a:defRPr/>
            </a:pPr>
            <a:endParaRPr lang="en-US" sz="3200" dirty="0">
              <a:solidFill>
                <a:srgbClr val="FFFF00"/>
              </a:solidFill>
              <a:effectLst>
                <a:outerShdw blurRad="38100" dist="38100" dir="2700000" algn="tl">
                  <a:srgbClr val="FFFFFF"/>
                </a:outerShdw>
              </a:effectLst>
              <a:latin typeface="Times New Roman" pitchFamily="18" charset="0"/>
            </a:endParaRPr>
          </a:p>
        </p:txBody>
      </p:sp>
      <p:sp>
        <p:nvSpPr>
          <p:cNvPr id="4" name="Rectangle 3"/>
          <p:cNvSpPr>
            <a:spLocks noChangeArrowheads="1"/>
          </p:cNvSpPr>
          <p:nvPr/>
        </p:nvSpPr>
        <p:spPr bwMode="auto">
          <a:xfrm>
            <a:off x="271548" y="2532826"/>
            <a:ext cx="1850967" cy="882670"/>
          </a:xfrm>
          <a:prstGeom prst="rect">
            <a:avLst/>
          </a:prstGeom>
          <a:noFill/>
          <a:ln w="9525">
            <a:noFill/>
            <a:miter lim="800000"/>
            <a:headEnd/>
            <a:tailEnd/>
          </a:ln>
          <a:effectLst/>
        </p:spPr>
        <p:txBody>
          <a:bodyPr/>
          <a:lstStyle/>
          <a:p>
            <a:pPr marL="514350" indent="-514350">
              <a:lnSpc>
                <a:spcPct val="150000"/>
              </a:lnSpc>
              <a:spcBef>
                <a:spcPct val="20000"/>
              </a:spcBef>
              <a:buClr>
                <a:schemeClr val="hlink"/>
              </a:buClr>
              <a:buSzPct val="70000"/>
              <a:defRPr/>
            </a:pPr>
            <a:r>
              <a:rPr lang="en-US" sz="3200" b="1" smtClean="0">
                <a:solidFill>
                  <a:srgbClr val="FFFF00"/>
                </a:solidFill>
              </a:rPr>
              <a:t>Trả </a:t>
            </a:r>
            <a:r>
              <a:rPr lang="en-US" sz="3200" b="1" dirty="0" err="1" smtClean="0">
                <a:solidFill>
                  <a:srgbClr val="FFFF00"/>
                </a:solidFill>
              </a:rPr>
              <a:t>lời</a:t>
            </a:r>
            <a:r>
              <a:rPr lang="en-US" sz="3200" b="1" dirty="0" smtClean="0">
                <a:solidFill>
                  <a:srgbClr val="FFFF00"/>
                </a:solidFill>
              </a:rPr>
              <a:t> </a:t>
            </a:r>
            <a:r>
              <a:rPr lang="en-US" sz="3200" dirty="0" smtClean="0"/>
              <a:t>: </a:t>
            </a:r>
            <a:endParaRPr lang="en-US" altLang="en-US" sz="2800" dirty="0">
              <a:latin typeface="Times New Roman" pitchFamily="18" charset="0"/>
              <a:cs typeface="Times New Roman" pitchFamily="18" charset="0"/>
            </a:endParaRPr>
          </a:p>
          <a:p>
            <a:pPr marL="514350" indent="-514350">
              <a:lnSpc>
                <a:spcPct val="150000"/>
              </a:lnSpc>
              <a:spcBef>
                <a:spcPct val="20000"/>
              </a:spcBef>
              <a:buClr>
                <a:schemeClr val="hlink"/>
              </a:buClr>
              <a:buSzPct val="70000"/>
              <a:buFont typeface="Wingdings" pitchFamily="2" charset="2"/>
              <a:buAutoNum type="arabicPeriod"/>
              <a:defRPr/>
            </a:pPr>
            <a:endParaRPr lang="en-US" sz="3000" dirty="0">
              <a:solidFill>
                <a:srgbClr val="FFFF00"/>
              </a:solidFill>
              <a:effectLst>
                <a:outerShdw blurRad="38100" dist="38100" dir="2700000" algn="tl">
                  <a:srgbClr val="FFFFFF"/>
                </a:outerShdw>
              </a:effectLst>
              <a:latin typeface="Times New Roman" pitchFamily="18" charset="0"/>
            </a:endParaRPr>
          </a:p>
          <a:p>
            <a:pPr marL="514350" indent="-514350">
              <a:spcBef>
                <a:spcPct val="20000"/>
              </a:spcBef>
              <a:buClr>
                <a:schemeClr val="hlink"/>
              </a:buClr>
              <a:buSzPct val="70000"/>
              <a:defRPr/>
            </a:pPr>
            <a:endParaRPr lang="en-US" sz="3200" dirty="0">
              <a:solidFill>
                <a:srgbClr val="FFFF00"/>
              </a:solidFill>
              <a:effectLst>
                <a:outerShdw blurRad="38100" dist="38100" dir="2700000" algn="tl">
                  <a:srgbClr val="FFFFFF"/>
                </a:outerShdw>
              </a:effectLst>
              <a:latin typeface="Times New Roman" pitchFamily="18" charset="0"/>
            </a:endParaRPr>
          </a:p>
        </p:txBody>
      </p:sp>
      <p:sp>
        <p:nvSpPr>
          <p:cNvPr id="5" name="Text Box 6"/>
          <p:cNvSpPr txBox="1">
            <a:spLocks noChangeArrowheads="1"/>
          </p:cNvSpPr>
          <p:nvPr/>
        </p:nvSpPr>
        <p:spPr bwMode="auto">
          <a:xfrm>
            <a:off x="1776728" y="2532826"/>
            <a:ext cx="9663432" cy="4325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20603050405020304" pitchFamily="18" charset="0"/>
              </a:defRPr>
            </a:lvl9pPr>
          </a:lstStyle>
          <a:p>
            <a:pPr algn="just">
              <a:lnSpc>
                <a:spcPct val="105000"/>
              </a:lnSpc>
              <a:spcBef>
                <a:spcPts val="100"/>
              </a:spcBef>
              <a:buFontTx/>
              <a:buNone/>
            </a:pPr>
            <a:r>
              <a:rPr lang="vi-VN" altLang="en-US" sz="3200">
                <a:latin typeface="Times New Roman" panose="02020603050405020304" pitchFamily="18" charset="0"/>
                <a:cs typeface="Times New Roman" panose="02020603050405020304" pitchFamily="18" charset="0"/>
              </a:rPr>
              <a:t>Xả hơi nén từ đường đẩy về trước dàn bay hơi</a:t>
            </a:r>
            <a:r>
              <a:rPr lang="en-US" altLang="en-US" sz="3200">
                <a:latin typeface="Times New Roman" panose="02020603050405020304" pitchFamily="18" charset="0"/>
                <a:cs typeface="Times New Roman" panose="02020603050405020304" pitchFamily="18" charset="0"/>
              </a:rPr>
              <a:t> là 1 giải pháp hợp lý để hạn chế nhiệt độ đầu đẩy vì độ quá nhiệt hơi hút máy nén do van tiết lưu điều khiển</a:t>
            </a:r>
            <a:r>
              <a:rPr lang="en-US" altLang="en-US" sz="3200" smtClean="0">
                <a:latin typeface="Times New Roman" panose="02020603050405020304" pitchFamily="18" charset="0"/>
                <a:cs typeface="Times New Roman" panose="02020603050405020304" pitchFamily="18" charset="0"/>
              </a:rPr>
              <a:t>.</a:t>
            </a:r>
          </a:p>
          <a:p>
            <a:pPr algn="just">
              <a:lnSpc>
                <a:spcPct val="105000"/>
              </a:lnSpc>
              <a:spcBef>
                <a:spcPts val="100"/>
              </a:spcBef>
              <a:buFontTx/>
              <a:buNone/>
            </a:pPr>
            <a:r>
              <a:rPr lang="en-US" altLang="en-US" sz="3200" smtClean="0">
                <a:latin typeface="Times New Roman" panose="02020603050405020304" pitchFamily="18" charset="0"/>
                <a:cs typeface="Times New Roman" panose="02020603050405020304" pitchFamily="18" charset="0"/>
              </a:rPr>
              <a:t>Để thực hiện , ta lấy 1 phần hơi từ đầu đẩy MN đưa vào sau Van tiết lưu trước BH</a:t>
            </a:r>
          </a:p>
          <a:p>
            <a:pPr algn="just">
              <a:lnSpc>
                <a:spcPct val="105000"/>
              </a:lnSpc>
              <a:spcBef>
                <a:spcPts val="100"/>
              </a:spcBef>
              <a:buNone/>
            </a:pPr>
            <a:r>
              <a:rPr lang="en-US" altLang="en-US" sz="3200">
                <a:latin typeface="Times New Roman" panose="02020603050405020304" pitchFamily="18" charset="0"/>
                <a:cs typeface="Times New Roman" panose="02020603050405020304" pitchFamily="18" charset="0"/>
              </a:rPr>
              <a:t>Ưu điểm : lưu lượng qua dàn ở mức bình thường, tốc độ đủ lớn của môi chất lạnh cuốn dầu về máy nén, không bị đọng dầu ở dàn bay hơi.</a:t>
            </a:r>
          </a:p>
          <a:p>
            <a:pPr algn="just">
              <a:lnSpc>
                <a:spcPct val="105000"/>
              </a:lnSpc>
              <a:spcBef>
                <a:spcPts val="100"/>
              </a:spcBef>
              <a:buFontTx/>
              <a:buNone/>
            </a:pPr>
            <a:r>
              <a:rPr lang="en-US" altLang="en-US" sz="3200" smtClean="0">
                <a:latin typeface="Times New Roman" panose="02020603050405020304" pitchFamily="18" charset="0"/>
                <a:cs typeface="Times New Roman" panose="02020603050405020304" pitchFamily="18" charset="0"/>
              </a:rPr>
              <a:t> </a:t>
            </a:r>
            <a:endParaRPr lang="en-US" altLang="en-US" sz="3200">
              <a:latin typeface="Times New Roman" panose="02020603050405020304" pitchFamily="18" charset="0"/>
              <a:cs typeface="Times New Roman" panose="02020603050405020304" pitchFamily="18" charset="0"/>
            </a:endParaRPr>
          </a:p>
        </p:txBody>
      </p:sp>
      <p:sp>
        <p:nvSpPr>
          <p:cNvPr id="6" name="Rectangle 1"/>
          <p:cNvSpPr>
            <a:spLocks noChangeArrowheads="1"/>
          </p:cNvSpPr>
          <p:nvPr/>
        </p:nvSpPr>
        <p:spPr bwMode="auto">
          <a:xfrm>
            <a:off x="1903410" y="963324"/>
            <a:ext cx="9739949" cy="1126462"/>
          </a:xfrm>
          <a:prstGeom prst="rect">
            <a:avLst/>
          </a:prstGeom>
          <a:solidFill>
            <a:schemeClr val="accent6">
              <a:lumMod val="75000"/>
            </a:schemeClr>
          </a:solidFill>
          <a:ln>
            <a:noFill/>
          </a:ln>
        </p:spPr>
        <p:txBody>
          <a:bodyPr wrap="square">
            <a:spAutoFit/>
          </a:bodyPr>
          <a:lstStyle>
            <a:lvl1pPr>
              <a:tabLst>
                <a:tab pos="2743200" algn="ctr"/>
                <a:tab pos="5486400" algn="r"/>
              </a:tabLst>
              <a:defRPr>
                <a:solidFill>
                  <a:schemeClr val="tx1"/>
                </a:solidFill>
                <a:latin typeface="Garamond" panose="02020404030301010803" pitchFamily="18" charset="0"/>
              </a:defRPr>
            </a:lvl1pPr>
            <a:lvl2pPr marL="742950" indent="-285750">
              <a:tabLst>
                <a:tab pos="2743200" algn="ctr"/>
                <a:tab pos="5486400" algn="r"/>
              </a:tabLst>
              <a:defRPr>
                <a:solidFill>
                  <a:schemeClr val="tx1"/>
                </a:solidFill>
                <a:latin typeface="Garamond" panose="02020404030301010803" pitchFamily="18" charset="0"/>
              </a:defRPr>
            </a:lvl2pPr>
            <a:lvl3pPr marL="1143000" indent="-228600">
              <a:tabLst>
                <a:tab pos="2743200" algn="ctr"/>
                <a:tab pos="5486400" algn="r"/>
              </a:tabLst>
              <a:defRPr>
                <a:solidFill>
                  <a:schemeClr val="tx1"/>
                </a:solidFill>
                <a:latin typeface="Garamond" panose="02020404030301010803" pitchFamily="18" charset="0"/>
              </a:defRPr>
            </a:lvl3pPr>
            <a:lvl4pPr marL="1600200" indent="-228600">
              <a:tabLst>
                <a:tab pos="2743200" algn="ctr"/>
                <a:tab pos="5486400" algn="r"/>
              </a:tabLst>
              <a:defRPr>
                <a:solidFill>
                  <a:schemeClr val="tx1"/>
                </a:solidFill>
                <a:latin typeface="Garamond" panose="02020404030301010803" pitchFamily="18" charset="0"/>
              </a:defRPr>
            </a:lvl4pPr>
            <a:lvl5pPr marL="2057400" indent="-228600">
              <a:tabLst>
                <a:tab pos="2743200" algn="ctr"/>
                <a:tab pos="5486400" algn="r"/>
              </a:tabLst>
              <a:defRPr>
                <a:solidFill>
                  <a:schemeClr val="tx1"/>
                </a:solidFill>
                <a:latin typeface="Garamond" panose="02020404030301010803" pitchFamily="18" charset="0"/>
              </a:defRPr>
            </a:lvl5pPr>
            <a:lvl6pPr marL="2514600" indent="-228600" eaLnBrk="0" fontAlgn="base" hangingPunct="0">
              <a:spcBef>
                <a:spcPct val="0"/>
              </a:spcBef>
              <a:spcAft>
                <a:spcPct val="0"/>
              </a:spcAft>
              <a:tabLst>
                <a:tab pos="2743200" algn="ctr"/>
                <a:tab pos="5486400" algn="r"/>
              </a:tabLst>
              <a:defRPr>
                <a:solidFill>
                  <a:schemeClr val="tx1"/>
                </a:solidFill>
                <a:latin typeface="Garamond" panose="02020404030301010803" pitchFamily="18" charset="0"/>
              </a:defRPr>
            </a:lvl6pPr>
            <a:lvl7pPr marL="2971800" indent="-228600" eaLnBrk="0" fontAlgn="base" hangingPunct="0">
              <a:spcBef>
                <a:spcPct val="0"/>
              </a:spcBef>
              <a:spcAft>
                <a:spcPct val="0"/>
              </a:spcAft>
              <a:tabLst>
                <a:tab pos="2743200" algn="ctr"/>
                <a:tab pos="5486400" algn="r"/>
              </a:tabLst>
              <a:defRPr>
                <a:solidFill>
                  <a:schemeClr val="tx1"/>
                </a:solidFill>
                <a:latin typeface="Garamond" panose="02020404030301010803" pitchFamily="18" charset="0"/>
              </a:defRPr>
            </a:lvl7pPr>
            <a:lvl8pPr marL="3429000" indent="-228600" eaLnBrk="0" fontAlgn="base" hangingPunct="0">
              <a:spcBef>
                <a:spcPct val="0"/>
              </a:spcBef>
              <a:spcAft>
                <a:spcPct val="0"/>
              </a:spcAft>
              <a:tabLst>
                <a:tab pos="2743200" algn="ctr"/>
                <a:tab pos="5486400" algn="r"/>
              </a:tabLst>
              <a:defRPr>
                <a:solidFill>
                  <a:schemeClr val="tx1"/>
                </a:solidFill>
                <a:latin typeface="Garamond" panose="02020404030301010803" pitchFamily="18" charset="0"/>
              </a:defRPr>
            </a:lvl8pPr>
            <a:lvl9pPr marL="3886200" indent="-228600" eaLnBrk="0" fontAlgn="base" hangingPunct="0">
              <a:spcBef>
                <a:spcPct val="0"/>
              </a:spcBef>
              <a:spcAft>
                <a:spcPct val="0"/>
              </a:spcAft>
              <a:tabLst>
                <a:tab pos="2743200" algn="ctr"/>
                <a:tab pos="5486400" algn="r"/>
              </a:tabLst>
              <a:defRPr>
                <a:solidFill>
                  <a:schemeClr val="tx1"/>
                </a:solidFill>
                <a:latin typeface="Garamond" panose="02020404030301010803" pitchFamily="18" charset="0"/>
              </a:defRPr>
            </a:lvl9pPr>
          </a:lstStyle>
          <a:p>
            <a:pPr algn="just">
              <a:lnSpc>
                <a:spcPct val="105000"/>
              </a:lnSpc>
              <a:spcBef>
                <a:spcPts val="100"/>
              </a:spcBef>
              <a:defRPr/>
            </a:pPr>
            <a:r>
              <a:rPr lang="en-US" altLang="en-US" sz="3200" b="1" smtClean="0">
                <a:latin typeface="Times New Roman" panose="02020603050405020304" pitchFamily="18" charset="0"/>
                <a:cs typeface="Times New Roman" panose="02020603050405020304" pitchFamily="18" charset="0"/>
              </a:rPr>
              <a:t>-Phương pháp Xả </a:t>
            </a:r>
            <a:r>
              <a:rPr lang="en-US" altLang="en-US" sz="3200" b="1" dirty="0" err="1" smtClean="0">
                <a:latin typeface="Times New Roman" panose="02020603050405020304" pitchFamily="18" charset="0"/>
                <a:cs typeface="Times New Roman" panose="02020603050405020304" pitchFamily="18" charset="0"/>
              </a:rPr>
              <a:t>hơi</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err="1" smtClean="0">
                <a:latin typeface="Times New Roman" panose="02020603050405020304" pitchFamily="18" charset="0"/>
                <a:cs typeface="Times New Roman" panose="02020603050405020304" pitchFamily="18" charset="0"/>
              </a:rPr>
              <a:t>nén</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err="1" smtClean="0">
                <a:latin typeface="Times New Roman" panose="02020603050405020304" pitchFamily="18" charset="0"/>
                <a:cs typeface="Times New Roman" panose="02020603050405020304" pitchFamily="18" charset="0"/>
              </a:rPr>
              <a:t>từ</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err="1" smtClean="0">
                <a:latin typeface="Times New Roman" panose="02020603050405020304" pitchFamily="18" charset="0"/>
                <a:cs typeface="Times New Roman" panose="02020603050405020304" pitchFamily="18" charset="0"/>
              </a:rPr>
              <a:t>đường</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err="1" smtClean="0">
                <a:latin typeface="Times New Roman" panose="02020603050405020304" pitchFamily="18" charset="0"/>
                <a:cs typeface="Times New Roman" panose="02020603050405020304" pitchFamily="18" charset="0"/>
              </a:rPr>
              <a:t>đẩy</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err="1" smtClean="0">
                <a:latin typeface="Times New Roman" panose="02020603050405020304" pitchFamily="18" charset="0"/>
                <a:cs typeface="Times New Roman" panose="02020603050405020304" pitchFamily="18" charset="0"/>
              </a:rPr>
              <a:t>về</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err="1" smtClean="0">
                <a:latin typeface="Times New Roman" panose="02020603050405020304" pitchFamily="18" charset="0"/>
                <a:cs typeface="Times New Roman" panose="02020603050405020304" pitchFamily="18" charset="0"/>
              </a:rPr>
              <a:t>trước</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err="1" smtClean="0">
                <a:latin typeface="Times New Roman" panose="02020603050405020304" pitchFamily="18" charset="0"/>
                <a:cs typeface="Times New Roman" panose="02020603050405020304" pitchFamily="18" charset="0"/>
              </a:rPr>
              <a:t>dàn</a:t>
            </a:r>
            <a:r>
              <a:rPr lang="en-US" altLang="en-US" sz="3200" b="1" dirty="0" smtClean="0">
                <a:latin typeface="Times New Roman" panose="02020603050405020304" pitchFamily="18" charset="0"/>
                <a:cs typeface="Times New Roman" panose="02020603050405020304" pitchFamily="18" charset="0"/>
              </a:rPr>
              <a:t> </a:t>
            </a:r>
            <a:r>
              <a:rPr lang="en-US" altLang="en-US" sz="3200" b="1" smtClean="0">
                <a:latin typeface="Times New Roman" panose="02020603050405020304" pitchFamily="18" charset="0"/>
                <a:cs typeface="Times New Roman" panose="02020603050405020304" pitchFamily="18" charset="0"/>
              </a:rPr>
              <a:t>bay hơi được thực hiện như thế nào?</a:t>
            </a:r>
            <a:endParaRPr lang="en-US" altLang="en-US" sz="3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762224"/>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7</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422535" y="1300906"/>
            <a:ext cx="7036932"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3" name="Rectangle 2"/>
          <p:cNvSpPr/>
          <p:nvPr/>
        </p:nvSpPr>
        <p:spPr>
          <a:xfrm>
            <a:off x="3193139" y="476686"/>
            <a:ext cx="6185647" cy="515782"/>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vi-VN" altLang="en-US" sz="2800" dirty="0" smtClean="0">
                <a:solidFill>
                  <a:srgbClr val="FFFF00"/>
                </a:solidFill>
                <a:latin typeface="Times New Roman" panose="02020603050405020304" pitchFamily="18" charset="0"/>
                <a:cs typeface="Times New Roman" panose="02020603050405020304" pitchFamily="18" charset="0"/>
              </a:rPr>
              <a:t>Chương </a:t>
            </a:r>
            <a:r>
              <a:rPr lang="vi-VN" altLang="en-US" sz="2800" dirty="0">
                <a:solidFill>
                  <a:srgbClr val="FFFF00"/>
                </a:solidFill>
                <a:latin typeface="Times New Roman" panose="02020603050405020304" pitchFamily="18" charset="0"/>
                <a:cs typeface="Times New Roman" panose="02020603050405020304" pitchFamily="18" charset="0"/>
              </a:rPr>
              <a:t>2: TỰ ĐỘNG HÓA MÁY </a:t>
            </a:r>
            <a:r>
              <a:rPr lang="vi-VN" altLang="en-US" sz="2800" dirty="0" smtClean="0">
                <a:solidFill>
                  <a:srgbClr val="FFFF00"/>
                </a:solidFill>
                <a:latin typeface="Times New Roman" panose="02020603050405020304" pitchFamily="18" charset="0"/>
                <a:cs typeface="Times New Roman" panose="02020603050405020304" pitchFamily="18" charset="0"/>
              </a:rPr>
              <a:t>NÉN</a:t>
            </a:r>
            <a:r>
              <a:rPr lang="pt-BR" altLang="en-US" sz="2800" dirty="0" smtClean="0">
                <a:solidFill>
                  <a:srgbClr val="FFFF00"/>
                </a:solidFill>
                <a:latin typeface="Times New Roman" panose="02020603050405020304" pitchFamily="18" charset="0"/>
                <a:cs typeface="Times New Roman" panose="02020603050405020304" pitchFamily="18" charset="0"/>
              </a:rPr>
              <a:t>     </a:t>
            </a:r>
            <a:endParaRPr lang="pt-BR" altLang="en-US" sz="2800" dirty="0">
              <a:solidFill>
                <a:srgbClr val="FFFF00"/>
              </a:solidFill>
              <a:latin typeface="Times New Roman" panose="02020603050405020304" pitchFamily="18" charset="0"/>
              <a:cs typeface="Times New Roman" panose="02020603050405020304" pitchFamily="18" charset="0"/>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772724" y="2218944"/>
            <a:ext cx="10800151" cy="2127505"/>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dirty="0">
                <a:latin typeface="Times New Roman" panose="02020603050405020304" pitchFamily="18" charset="0"/>
                <a:ea typeface="Times New Roman" panose="02020603050405020304" pitchFamily="18" charset="0"/>
              </a:rPr>
              <a:t>Bảo vệ tự động MN là giữ an toàn cho MN khỏi bị sự cố, hư hỏng bất thường khi làm việc ở chế độ nguy </a:t>
            </a:r>
            <a:r>
              <a:rPr lang="pt-BR" sz="3200">
                <a:latin typeface="Times New Roman" panose="02020603050405020304" pitchFamily="18" charset="0"/>
                <a:ea typeface="Times New Roman" panose="02020603050405020304" pitchFamily="18" charset="0"/>
              </a:rPr>
              <a:t>hiểm</a:t>
            </a:r>
            <a:r>
              <a:rPr lang="pt-BR" sz="3200" smtClean="0">
                <a:latin typeface="Times New Roman" panose="02020603050405020304" pitchFamily="18" charset="0"/>
                <a:ea typeface="Times New Roman" panose="02020603050405020304" pitchFamily="18" charset="0"/>
              </a:rPr>
              <a:t>.</a:t>
            </a:r>
          </a:p>
          <a:p>
            <a:pPr algn="just">
              <a:lnSpc>
                <a:spcPct val="105000"/>
              </a:lnSpc>
              <a:spcBef>
                <a:spcPts val="100"/>
              </a:spcBef>
              <a:spcAft>
                <a:spcPts val="0"/>
              </a:spcAft>
              <a:tabLst>
                <a:tab pos="2743200" algn="ctr"/>
                <a:tab pos="5486400" algn="r"/>
              </a:tabLst>
            </a:pPr>
            <a:r>
              <a:rPr lang="pt-BR" sz="3200" smtClean="0">
                <a:latin typeface="Times New Roman" panose="02020603050405020304" pitchFamily="18" charset="0"/>
                <a:ea typeface="Times New Roman" panose="02020603050405020304" pitchFamily="18" charset="0"/>
              </a:rPr>
              <a:t> </a:t>
            </a:r>
            <a:r>
              <a:rPr lang="pt-BR" sz="3200" dirty="0">
                <a:latin typeface="Times New Roman" panose="02020603050405020304" pitchFamily="18" charset="0"/>
                <a:ea typeface="Times New Roman" panose="02020603050405020304" pitchFamily="18" charset="0"/>
              </a:rPr>
              <a:t>Hệ thống thiết bị thực hiện chức năng này gọi là hệ thống tự động bảo vệ ACC (Auto </a:t>
            </a:r>
            <a:r>
              <a:rPr lang="pt-BR" sz="3200">
                <a:latin typeface="Times New Roman" panose="02020603050405020304" pitchFamily="18" charset="0"/>
                <a:ea typeface="Times New Roman" panose="02020603050405020304" pitchFamily="18" charset="0"/>
              </a:rPr>
              <a:t>Compressor </a:t>
            </a:r>
            <a:r>
              <a:rPr lang="pt-BR" sz="3200" smtClean="0">
                <a:latin typeface="Times New Roman" panose="02020603050405020304" pitchFamily="18" charset="0"/>
                <a:ea typeface="Times New Roman" panose="02020603050405020304" pitchFamily="18" charset="0"/>
              </a:rPr>
              <a:t>Control</a:t>
            </a:r>
            <a:endParaRPr lang="en-US"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6277184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8</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1723015" y="156824"/>
            <a:ext cx="7036932"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30482" y="943478"/>
            <a:ext cx="10800151" cy="2690480"/>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a:latin typeface="Times New Roman" panose="02020603050405020304" pitchFamily="18" charset="0"/>
                <a:ea typeface="Times New Roman" panose="02020603050405020304" pitchFamily="18" charset="0"/>
              </a:rPr>
              <a:t> </a:t>
            </a:r>
            <a:r>
              <a:rPr lang="pt-BR" sz="3200" smtClean="0">
                <a:latin typeface="Times New Roman" panose="02020603050405020304" pitchFamily="18" charset="0"/>
                <a:ea typeface="Times New Roman" panose="02020603050405020304" pitchFamily="18" charset="0"/>
              </a:rPr>
              <a:t>    Hệ </a:t>
            </a:r>
            <a:r>
              <a:rPr lang="pt-BR" sz="3200" dirty="0">
                <a:latin typeface="Times New Roman" panose="02020603050405020304" pitchFamily="18" charset="0"/>
                <a:ea typeface="Times New Roman" panose="02020603050405020304" pitchFamily="18" charset="0"/>
              </a:rPr>
              <a:t>thống ACC chia làm 2 loại:</a:t>
            </a:r>
            <a:endParaRPr lang="en-US" sz="3200" dirty="0">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r>
              <a:rPr lang="pt-BR" sz="3200" dirty="0">
                <a:latin typeface="Times New Roman" panose="02020603050405020304" pitchFamily="18" charset="0"/>
                <a:ea typeface="Times New Roman" panose="02020603050405020304" pitchFamily="18" charset="0"/>
              </a:rPr>
              <a:t>	- </a:t>
            </a:r>
            <a:r>
              <a:rPr lang="pt-BR" sz="3200" b="1" i="1" dirty="0">
                <a:solidFill>
                  <a:srgbClr val="FF0000"/>
                </a:solidFill>
                <a:latin typeface="Times New Roman" panose="02020603050405020304" pitchFamily="18" charset="0"/>
                <a:ea typeface="Times New Roman" panose="02020603050405020304" pitchFamily="18" charset="0"/>
              </a:rPr>
              <a:t>ACC tác động 1 lần: </a:t>
            </a:r>
            <a:r>
              <a:rPr lang="pt-BR" sz="3200" dirty="0">
                <a:solidFill>
                  <a:srgbClr val="FF0000"/>
                </a:solidFill>
                <a:latin typeface="Times New Roman" panose="02020603050405020304" pitchFamily="18" charset="0"/>
                <a:ea typeface="Times New Roman" panose="02020603050405020304" pitchFamily="18" charset="0"/>
              </a:rPr>
              <a:t> </a:t>
            </a:r>
            <a:r>
              <a:rPr lang="pt-BR" sz="3200" dirty="0">
                <a:latin typeface="Times New Roman" panose="02020603050405020304" pitchFamily="18" charset="0"/>
                <a:ea typeface="Times New Roman" panose="02020603050405020304" pitchFamily="18" charset="0"/>
              </a:rPr>
              <a:t>Là loại hệ thống bảo vệ MN mà khi bất kỳ 1 relay bảo vệ nào trên chuỗi bảo vệ mắc nối tiếp tác động, sẽ làm ngừng MN và hệ thống không thể khởi động lại được nếu người công nhân vận hành không tác động lại ( reset ). 	</a:t>
            </a:r>
            <a:endParaRPr lang="en-US" sz="32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545389" y="3633234"/>
            <a:ext cx="10970335" cy="3046988"/>
          </a:xfrm>
          <a:prstGeom prst="rect">
            <a:avLst/>
          </a:prstGeom>
        </p:spPr>
        <p:txBody>
          <a:bodyPr wrap="square">
            <a:spAutoFit/>
          </a:bodyPr>
          <a:lstStyle/>
          <a:p>
            <a:r>
              <a:rPr lang="pt-BR" sz="3200" dirty="0">
                <a:latin typeface="Times New Roman" panose="02020603050405020304" pitchFamily="18" charset="0"/>
                <a:ea typeface="Times New Roman" panose="02020603050405020304" pitchFamily="18" charset="0"/>
              </a:rPr>
              <a:t>-</a:t>
            </a:r>
            <a:r>
              <a:rPr lang="pt-BR" sz="3200" b="1" i="1" dirty="0">
                <a:latin typeface="Times New Roman" panose="02020603050405020304" pitchFamily="18" charset="0"/>
                <a:ea typeface="Times New Roman" panose="02020603050405020304" pitchFamily="18" charset="0"/>
              </a:rPr>
              <a:t> </a:t>
            </a:r>
            <a:r>
              <a:rPr lang="pt-BR" sz="3200" b="1" i="1" dirty="0">
                <a:solidFill>
                  <a:srgbClr val="FF0000"/>
                </a:solidFill>
                <a:latin typeface="Times New Roman" panose="02020603050405020304" pitchFamily="18" charset="0"/>
                <a:ea typeface="Times New Roman" panose="02020603050405020304" pitchFamily="18" charset="0"/>
              </a:rPr>
              <a:t>ACC tự động đóng lại ( không cần Reset ):</a:t>
            </a:r>
            <a:r>
              <a:rPr lang="pt-BR" sz="3200" dirty="0">
                <a:solidFill>
                  <a:srgbClr val="FF0000"/>
                </a:solidFill>
                <a:latin typeface="Times New Roman" panose="02020603050405020304" pitchFamily="18" charset="0"/>
                <a:ea typeface="Times New Roman" panose="02020603050405020304" pitchFamily="18" charset="0"/>
              </a:rPr>
              <a:t> </a:t>
            </a:r>
            <a:r>
              <a:rPr lang="pt-BR" sz="3200" dirty="0">
                <a:latin typeface="Times New Roman" panose="02020603050405020304" pitchFamily="18" charset="0"/>
                <a:ea typeface="Times New Roman" panose="02020603050405020304" pitchFamily="18" charset="0"/>
              </a:rPr>
              <a:t>Là hệ thống bảo vệ MN có thể tự động đóng mạch trở lại sau 1 thời gian bị tác động, loại này thường được dùng cho các hệ thống lạnh có NSL nhỏ như tủ lạnh, máy điều hòa không khí, buồng lạnh thương nghiệp, thời gian ngừng hệ thống ngắn nên không ảnh hưởng đến công nghệ bảo quản thực phẩm</a:t>
            </a:r>
            <a:endParaRPr lang="en-US" sz="3200" dirty="0"/>
          </a:p>
        </p:txBody>
      </p:sp>
    </p:spTree>
    <p:extLst>
      <p:ext uri="{BB962C8B-B14F-4D97-AF65-F5344CB8AC3E}">
        <p14:creationId xmlns:p14="http://schemas.microsoft.com/office/powerpoint/2010/main" val="91744864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9</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1526656" y="128765"/>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617990" y="1322951"/>
            <a:ext cx="11487149" cy="4561762"/>
          </a:xfrm>
          <a:prstGeom prst="rect">
            <a:avLst/>
          </a:prstGeom>
        </p:spPr>
        <p:txBody>
          <a:bodyPr wrap="square">
            <a:spAutoFit/>
          </a:bodyPr>
          <a:lstStyle/>
          <a:p>
            <a:r>
              <a:rPr lang="de-DE" sz="3200" b="1" dirty="0">
                <a:solidFill>
                  <a:srgbClr val="FF0000"/>
                </a:solidFill>
                <a:latin typeface="Times New Roman" panose="02020603050405020304" pitchFamily="18" charset="0"/>
                <a:ea typeface="Times New Roman" panose="02020603050405020304" pitchFamily="18" charset="0"/>
              </a:rPr>
              <a:t>a/ Bảo vệ áp suất đầu đẩy HPC (Hight Pressure </a:t>
            </a:r>
            <a:r>
              <a:rPr lang="de-DE" sz="3200" b="1">
                <a:solidFill>
                  <a:srgbClr val="FF0000"/>
                </a:solidFill>
                <a:latin typeface="Times New Roman" panose="02020603050405020304" pitchFamily="18" charset="0"/>
                <a:ea typeface="Times New Roman" panose="02020603050405020304" pitchFamily="18" charset="0"/>
              </a:rPr>
              <a:t>Control</a:t>
            </a:r>
            <a:r>
              <a:rPr lang="de-DE" sz="3200" b="1" smtClean="0">
                <a:solidFill>
                  <a:srgbClr val="FF0000"/>
                </a:solidFill>
                <a:latin typeface="Times New Roman" panose="02020603050405020304" pitchFamily="18" charset="0"/>
                <a:ea typeface="Times New Roman" panose="02020603050405020304" pitchFamily="18" charset="0"/>
              </a:rPr>
              <a:t>)</a:t>
            </a:r>
            <a:r>
              <a:rPr lang="en-US" sz="3200" b="1"/>
              <a:t> </a:t>
            </a:r>
            <a:endParaRPr lang="en-US" sz="3200" b="1" smtClean="0"/>
          </a:p>
          <a:p>
            <a:r>
              <a:rPr lang="en-US" sz="3200" b="1"/>
              <a:t> </a:t>
            </a:r>
            <a:r>
              <a:rPr lang="en-US" sz="3200" b="1" smtClean="0"/>
              <a:t>   </a:t>
            </a:r>
            <a:r>
              <a:rPr lang="en-US" sz="3200" b="1" smtClean="0">
                <a:solidFill>
                  <a:srgbClr val="FFFF00"/>
                </a:solidFill>
              </a:rPr>
              <a:t>Nhiệm </a:t>
            </a:r>
            <a:r>
              <a:rPr lang="en-US" sz="3200" b="1">
                <a:solidFill>
                  <a:srgbClr val="FFFF00"/>
                </a:solidFill>
              </a:rPr>
              <a:t>vụ: </a:t>
            </a:r>
            <a:endParaRPr lang="en-US" sz="3200" b="1" smtClean="0">
              <a:solidFill>
                <a:srgbClr val="FFFF00"/>
              </a:solidFill>
            </a:endParaRPr>
          </a:p>
          <a:p>
            <a:endParaRPr lang="en-US" sz="3200"/>
          </a:p>
          <a:p>
            <a:pPr marL="457200" indent="-457200">
              <a:buFontTx/>
              <a:buChar char="-"/>
            </a:pPr>
            <a:r>
              <a:rPr lang="en-US" sz="3200" smtClean="0"/>
              <a:t>Rơ </a:t>
            </a:r>
            <a:r>
              <a:rPr lang="en-US" sz="3200"/>
              <a:t>le áp suất cao là thiết bị tự động bảo vệ máy nén không phải làm việc ở áp suất quá cao phía đầu đẩy trường hợp thiếu nước làm mát dàn ngưng, hỏng hóc trục, hay van chặn. Rơle tác động để ngừng động cơ và máy nén trước khi van an toàn tác động</a:t>
            </a:r>
            <a:r>
              <a:rPr lang="en-US" sz="3200" smtClean="0"/>
              <a:t>.</a:t>
            </a:r>
            <a:endParaRPr lang="en-US" sz="3200"/>
          </a:p>
          <a:p>
            <a:pPr algn="just">
              <a:lnSpc>
                <a:spcPct val="105000"/>
              </a:lnSpc>
              <a:spcBef>
                <a:spcPts val="100"/>
              </a:spcBef>
              <a:spcAft>
                <a:spcPts val="0"/>
              </a:spcAft>
              <a:tabLst>
                <a:tab pos="2743200" algn="ctr"/>
                <a:tab pos="5486400" algn="r"/>
              </a:tabLst>
            </a:pPr>
            <a:r>
              <a:rPr lang="de-DE" sz="3200" b="1" smtClean="0">
                <a:solidFill>
                  <a:srgbClr val="FF0000"/>
                </a:solidFill>
                <a:latin typeface="Times New Roman" panose="02020603050405020304" pitchFamily="18" charset="0"/>
                <a:ea typeface="Times New Roman" panose="02020603050405020304" pitchFamily="18" charset="0"/>
              </a:rPr>
              <a:t> </a:t>
            </a:r>
            <a:endParaRPr lang="en-US" sz="320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1731718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10</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1526656" y="128765"/>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617990" y="1322951"/>
            <a:ext cx="11487149" cy="6039089"/>
          </a:xfrm>
          <a:prstGeom prst="rect">
            <a:avLst/>
          </a:prstGeom>
        </p:spPr>
        <p:txBody>
          <a:bodyPr wrap="square">
            <a:spAutoFit/>
          </a:bodyPr>
          <a:lstStyle/>
          <a:p>
            <a:r>
              <a:rPr lang="de-DE" sz="3200" b="1" dirty="0">
                <a:solidFill>
                  <a:srgbClr val="FF0000"/>
                </a:solidFill>
                <a:latin typeface="Times New Roman" panose="02020603050405020304" pitchFamily="18" charset="0"/>
                <a:ea typeface="Times New Roman" panose="02020603050405020304" pitchFamily="18" charset="0"/>
              </a:rPr>
              <a:t>a/ Bảo vệ áp suất đầu đẩy HPC (Hight Pressure </a:t>
            </a:r>
            <a:r>
              <a:rPr lang="de-DE" sz="3200" b="1">
                <a:solidFill>
                  <a:srgbClr val="FF0000"/>
                </a:solidFill>
                <a:latin typeface="Times New Roman" panose="02020603050405020304" pitchFamily="18" charset="0"/>
                <a:ea typeface="Times New Roman" panose="02020603050405020304" pitchFamily="18" charset="0"/>
              </a:rPr>
              <a:t>Control</a:t>
            </a:r>
            <a:r>
              <a:rPr lang="de-DE" sz="3200" b="1" smtClean="0">
                <a:solidFill>
                  <a:srgbClr val="FF0000"/>
                </a:solidFill>
                <a:latin typeface="Times New Roman" panose="02020603050405020304" pitchFamily="18" charset="0"/>
                <a:ea typeface="Times New Roman" panose="02020603050405020304" pitchFamily="18" charset="0"/>
              </a:rPr>
              <a:t>)</a:t>
            </a:r>
            <a:r>
              <a:rPr lang="en-US" sz="3200" b="1"/>
              <a:t> </a:t>
            </a:r>
            <a:endParaRPr lang="en-US" sz="3200" b="1" smtClean="0"/>
          </a:p>
          <a:p>
            <a:r>
              <a:rPr lang="en-US" sz="3200" b="1" smtClean="0"/>
              <a:t>    </a:t>
            </a:r>
            <a:r>
              <a:rPr lang="en-US" sz="3200" b="1" smtClean="0">
                <a:solidFill>
                  <a:srgbClr val="FFFF00"/>
                </a:solidFill>
              </a:rPr>
              <a:t>Nguyên </a:t>
            </a:r>
            <a:r>
              <a:rPr lang="en-US" sz="3200" b="1">
                <a:solidFill>
                  <a:srgbClr val="FFFF00"/>
                </a:solidFill>
              </a:rPr>
              <a:t>lí hoạt động</a:t>
            </a:r>
            <a:r>
              <a:rPr lang="en-US" sz="3200" b="1" smtClean="0">
                <a:solidFill>
                  <a:srgbClr val="FFFF00"/>
                </a:solidFill>
              </a:rPr>
              <a:t>:</a:t>
            </a:r>
          </a:p>
          <a:p>
            <a:endParaRPr lang="en-US" sz="3200"/>
          </a:p>
          <a:p>
            <a:pPr marL="457200" indent="-457200">
              <a:buFontTx/>
              <a:buChar char="-"/>
            </a:pPr>
            <a:r>
              <a:rPr lang="en-US" sz="3200" smtClean="0"/>
              <a:t>Hơi </a:t>
            </a:r>
            <a:r>
              <a:rPr lang="en-US" sz="3200"/>
              <a:t>đẩy áp suất cao được dẫn </a:t>
            </a:r>
            <a:r>
              <a:rPr lang="en-US" sz="3200" smtClean="0"/>
              <a:t>vào hộp </a:t>
            </a:r>
            <a:r>
              <a:rPr lang="en-US" sz="3200"/>
              <a:t>xếp. Tín hiệu hộp xếp biến đổi thành co dãn cơ khí và độ co dãn này được một cơ cấu cơ khí chuyển thành tác động ngắt tiếp điểm. Khi áp suất hơi đẩy vượt quá mức cho phép, tiếp điểm Rơle ngắt dòng khởi động, dừng động cơ máy nén</a:t>
            </a:r>
            <a:r>
              <a:rPr lang="en-US" sz="3200" smtClean="0"/>
              <a:t>.</a:t>
            </a:r>
          </a:p>
          <a:p>
            <a:endParaRPr lang="en-US" sz="3200"/>
          </a:p>
          <a:p>
            <a:pPr marL="457200" indent="-457200">
              <a:buFontTx/>
              <a:buChar char="-"/>
            </a:pPr>
            <a:endParaRPr lang="en-US" sz="3200"/>
          </a:p>
          <a:p>
            <a:pPr algn="just">
              <a:lnSpc>
                <a:spcPct val="105000"/>
              </a:lnSpc>
              <a:spcBef>
                <a:spcPts val="100"/>
              </a:spcBef>
              <a:spcAft>
                <a:spcPts val="0"/>
              </a:spcAft>
              <a:tabLst>
                <a:tab pos="2743200" algn="ctr"/>
                <a:tab pos="5486400" algn="r"/>
              </a:tabLst>
            </a:pPr>
            <a:r>
              <a:rPr lang="de-DE" sz="3200" b="1" smtClean="0">
                <a:solidFill>
                  <a:srgbClr val="FF0000"/>
                </a:solidFill>
                <a:latin typeface="Times New Roman" panose="02020603050405020304" pitchFamily="18" charset="0"/>
                <a:ea typeface="Times New Roman" panose="02020603050405020304" pitchFamily="18" charset="0"/>
              </a:rPr>
              <a:t> </a:t>
            </a:r>
            <a:endParaRPr lang="en-US" sz="320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3276900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11</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1526656" y="128765"/>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617990" y="1322951"/>
            <a:ext cx="11487149" cy="4561762"/>
          </a:xfrm>
          <a:prstGeom prst="rect">
            <a:avLst/>
          </a:prstGeom>
        </p:spPr>
        <p:txBody>
          <a:bodyPr wrap="square">
            <a:spAutoFit/>
          </a:bodyPr>
          <a:lstStyle/>
          <a:p>
            <a:r>
              <a:rPr lang="de-DE" sz="3200" b="1" dirty="0">
                <a:solidFill>
                  <a:srgbClr val="FF0000"/>
                </a:solidFill>
                <a:latin typeface="Times New Roman" panose="02020603050405020304" pitchFamily="18" charset="0"/>
                <a:ea typeface="Times New Roman" panose="02020603050405020304" pitchFamily="18" charset="0"/>
              </a:rPr>
              <a:t>a/ Bảo vệ áp suất đầu đẩy HPC (Hight Pressure </a:t>
            </a:r>
            <a:r>
              <a:rPr lang="de-DE" sz="3200" b="1">
                <a:solidFill>
                  <a:srgbClr val="FF0000"/>
                </a:solidFill>
                <a:latin typeface="Times New Roman" panose="02020603050405020304" pitchFamily="18" charset="0"/>
                <a:ea typeface="Times New Roman" panose="02020603050405020304" pitchFamily="18" charset="0"/>
              </a:rPr>
              <a:t>Control</a:t>
            </a:r>
            <a:r>
              <a:rPr lang="de-DE" sz="3200" b="1" smtClean="0">
                <a:solidFill>
                  <a:srgbClr val="FF0000"/>
                </a:solidFill>
                <a:latin typeface="Times New Roman" panose="02020603050405020304" pitchFamily="18" charset="0"/>
                <a:ea typeface="Times New Roman" panose="02020603050405020304" pitchFamily="18" charset="0"/>
              </a:rPr>
              <a:t>)</a:t>
            </a:r>
            <a:r>
              <a:rPr lang="en-US" sz="3200" b="1"/>
              <a:t> </a:t>
            </a:r>
            <a:endParaRPr lang="en-US" sz="3200" b="1" smtClean="0"/>
          </a:p>
          <a:p>
            <a:r>
              <a:rPr lang="en-US" sz="3200" b="1"/>
              <a:t> </a:t>
            </a:r>
            <a:r>
              <a:rPr lang="en-US" sz="3200" b="1" smtClean="0"/>
              <a:t>   </a:t>
            </a:r>
            <a:r>
              <a:rPr lang="en-US" sz="3200" b="1" smtClean="0">
                <a:solidFill>
                  <a:srgbClr val="FFFF00"/>
                </a:solidFill>
              </a:rPr>
              <a:t>Cách </a:t>
            </a:r>
            <a:r>
              <a:rPr lang="en-US" sz="3200" b="1">
                <a:solidFill>
                  <a:srgbClr val="FFFF00"/>
                </a:solidFill>
              </a:rPr>
              <a:t>điều chỉnh</a:t>
            </a:r>
            <a:r>
              <a:rPr lang="en-US" sz="3200" b="1" smtClean="0">
                <a:solidFill>
                  <a:srgbClr val="FFFF00"/>
                </a:solidFill>
              </a:rPr>
              <a:t>.</a:t>
            </a:r>
          </a:p>
          <a:p>
            <a:endParaRPr lang="en-US" sz="3200"/>
          </a:p>
          <a:p>
            <a:r>
              <a:rPr lang="en-US" sz="3200"/>
              <a:t>	</a:t>
            </a:r>
            <a:r>
              <a:rPr lang="en-US" sz="3200">
                <a:latin typeface="VNI-Times" pitchFamily="2" charset="0"/>
                <a:cs typeface="Times New Roman" panose="02020603050405020304" pitchFamily="18" charset="0"/>
              </a:rPr>
              <a:t>Trò soá caøi ñaët treân thang ño cuûa HP phaûi cao hôn aùp suaát vaän haønh bình thöôøng cuûa heä thoáng nhöng phaûi thaáp hôn aùp suaát laøm vieäc cuûa van an toaøn heä thoáng.</a:t>
            </a:r>
          </a:p>
          <a:p>
            <a:pPr marL="457200" indent="-457200">
              <a:buFontTx/>
              <a:buChar char="-"/>
            </a:pPr>
            <a:endParaRPr lang="en-US" sz="3200"/>
          </a:p>
          <a:p>
            <a:pPr marL="457200" indent="-457200">
              <a:buFontTx/>
              <a:buChar char="-"/>
            </a:pPr>
            <a:endParaRPr lang="en-US" sz="3200"/>
          </a:p>
          <a:p>
            <a:pPr algn="just">
              <a:lnSpc>
                <a:spcPct val="105000"/>
              </a:lnSpc>
              <a:spcBef>
                <a:spcPts val="100"/>
              </a:spcBef>
              <a:spcAft>
                <a:spcPts val="0"/>
              </a:spcAft>
              <a:tabLst>
                <a:tab pos="2743200" algn="ctr"/>
                <a:tab pos="5486400" algn="r"/>
              </a:tabLst>
            </a:pPr>
            <a:r>
              <a:rPr lang="de-DE" sz="3200" b="1" smtClean="0">
                <a:solidFill>
                  <a:srgbClr val="FF0000"/>
                </a:solidFill>
                <a:latin typeface="Times New Roman" panose="02020603050405020304" pitchFamily="18" charset="0"/>
                <a:ea typeface="Times New Roman" panose="02020603050405020304" pitchFamily="18" charset="0"/>
              </a:rPr>
              <a:t> </a:t>
            </a:r>
            <a:endParaRPr lang="en-US" sz="3200" dirty="0">
              <a:solidFill>
                <a:srgbClr val="FF0000"/>
              </a:solidFill>
              <a:latin typeface="Times New Roman" panose="02020603050405020304" pitchFamily="18" charset="0"/>
              <a:ea typeface="Times New Roman" panose="02020603050405020304" pitchFamily="18" charset="0"/>
            </a:endParaRPr>
          </a:p>
        </p:txBody>
      </p:sp>
      <p:sp>
        <p:nvSpPr>
          <p:cNvPr id="6" name="Text Box 28"/>
          <p:cNvSpPr txBox="1">
            <a:spLocks noChangeArrowheads="1"/>
          </p:cNvSpPr>
          <p:nvPr/>
        </p:nvSpPr>
        <p:spPr bwMode="auto">
          <a:xfrm>
            <a:off x="3181926" y="4667567"/>
            <a:ext cx="5899150" cy="940753"/>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algn="just">
              <a:spcBef>
                <a:spcPts val="100"/>
              </a:spcBef>
              <a:spcAft>
                <a:spcPts val="0"/>
              </a:spcAft>
              <a:tabLst>
                <a:tab pos="2743200" algn="ctr"/>
                <a:tab pos="5486400" algn="r"/>
                <a:tab pos="2743200" algn="ctr"/>
                <a:tab pos="5486400" algn="r"/>
              </a:tabLst>
            </a:pPr>
            <a:r>
              <a:rPr lang="en-US" sz="3600">
                <a:solidFill>
                  <a:srgbClr val="FF0000"/>
                </a:solidFill>
                <a:effectLst/>
                <a:latin typeface="Times New Roman" panose="02020603050405020304" pitchFamily="18" charset="0"/>
                <a:ea typeface="Times New Roman" panose="02020603050405020304" pitchFamily="18" charset="0"/>
              </a:rPr>
              <a:t>P</a:t>
            </a:r>
            <a:r>
              <a:rPr lang="en-US" sz="3600" baseline="-25000">
                <a:solidFill>
                  <a:srgbClr val="FF0000"/>
                </a:solidFill>
                <a:effectLst/>
                <a:latin typeface="Times New Roman" panose="02020603050405020304" pitchFamily="18" charset="0"/>
                <a:ea typeface="Times New Roman" panose="02020603050405020304" pitchFamily="18" charset="0"/>
              </a:rPr>
              <a:t>làm việc </a:t>
            </a:r>
            <a:r>
              <a:rPr lang="en-US" sz="3600">
                <a:solidFill>
                  <a:srgbClr val="FF0000"/>
                </a:solidFill>
                <a:effectLst/>
                <a:latin typeface="Times New Roman" panose="02020603050405020304" pitchFamily="18" charset="0"/>
                <a:ea typeface="Times New Roman" panose="02020603050405020304" pitchFamily="18" charset="0"/>
              </a:rPr>
              <a:t>&lt; P</a:t>
            </a:r>
            <a:r>
              <a:rPr lang="en-US" sz="3600" baseline="-25000">
                <a:solidFill>
                  <a:srgbClr val="FF0000"/>
                </a:solidFill>
                <a:effectLst/>
                <a:latin typeface="Times New Roman" panose="02020603050405020304" pitchFamily="18" charset="0"/>
                <a:ea typeface="Times New Roman" panose="02020603050405020304" pitchFamily="18" charset="0"/>
              </a:rPr>
              <a:t>cài đặt </a:t>
            </a:r>
            <a:r>
              <a:rPr lang="en-US" sz="3600">
                <a:solidFill>
                  <a:srgbClr val="FF0000"/>
                </a:solidFill>
                <a:effectLst/>
                <a:latin typeface="Times New Roman" panose="02020603050405020304" pitchFamily="18" charset="0"/>
                <a:ea typeface="Times New Roman" panose="02020603050405020304" pitchFamily="18" charset="0"/>
              </a:rPr>
              <a:t>&lt; P</a:t>
            </a:r>
            <a:r>
              <a:rPr lang="en-US" sz="3600" baseline="-25000">
                <a:solidFill>
                  <a:srgbClr val="FF0000"/>
                </a:solidFill>
                <a:effectLst/>
                <a:latin typeface="Times New Roman" panose="02020603050405020304" pitchFamily="18" charset="0"/>
                <a:ea typeface="Times New Roman" panose="02020603050405020304" pitchFamily="18" charset="0"/>
              </a:rPr>
              <a:t>van an toàn</a:t>
            </a:r>
            <a:endParaRPr lang="en-US" sz="360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0869130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12</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1526656" y="128765"/>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247828" y="914400"/>
            <a:ext cx="11536821" cy="5533823"/>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200" b="1" smtClean="0">
                <a:solidFill>
                  <a:srgbClr val="FF0000"/>
                </a:solidFill>
                <a:latin typeface="Times New Roman" panose="02020603050405020304" pitchFamily="18" charset="0"/>
                <a:ea typeface="Times New Roman" panose="02020603050405020304" pitchFamily="18" charset="0"/>
              </a:rPr>
              <a:t>b</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Bảo</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vệ</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áp</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suất</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đầu</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hút</a:t>
            </a:r>
            <a:r>
              <a:rPr lang="en-US" sz="3200" b="1" dirty="0">
                <a:solidFill>
                  <a:srgbClr val="FF0000"/>
                </a:solidFill>
                <a:latin typeface="Times New Roman" panose="02020603050405020304" pitchFamily="18" charset="0"/>
                <a:ea typeface="Times New Roman" panose="02020603050405020304" pitchFamily="18" charset="0"/>
              </a:rPr>
              <a:t> LPC (Low Pressure </a:t>
            </a:r>
            <a:r>
              <a:rPr lang="en-US" sz="3200" b="1">
                <a:solidFill>
                  <a:srgbClr val="FF0000"/>
                </a:solidFill>
                <a:latin typeface="Times New Roman" panose="02020603050405020304" pitchFamily="18" charset="0"/>
                <a:ea typeface="Times New Roman" panose="02020603050405020304" pitchFamily="18" charset="0"/>
              </a:rPr>
              <a:t>Control</a:t>
            </a:r>
            <a:r>
              <a:rPr lang="en-US" sz="3200" b="1" smtClean="0">
                <a:solidFill>
                  <a:srgbClr val="FF0000"/>
                </a:solidFill>
                <a:latin typeface="Times New Roman" panose="02020603050405020304" pitchFamily="18" charset="0"/>
                <a:ea typeface="Times New Roman" panose="02020603050405020304" pitchFamily="18" charset="0"/>
              </a:rPr>
              <a:t>).</a:t>
            </a:r>
          </a:p>
          <a:p>
            <a:r>
              <a:rPr lang="en-US" sz="3200" b="1" smtClean="0"/>
              <a:t>     </a:t>
            </a:r>
            <a:r>
              <a:rPr lang="en-US" sz="3200" b="1">
                <a:solidFill>
                  <a:srgbClr val="FFFF00"/>
                </a:solidFill>
              </a:rPr>
              <a:t>Nhiệm vụ: </a:t>
            </a:r>
            <a:endParaRPr lang="en-US" sz="3200">
              <a:solidFill>
                <a:srgbClr val="FFFF00"/>
              </a:solidFill>
            </a:endParaRPr>
          </a:p>
          <a:p>
            <a:pPr marL="457200" indent="-457200">
              <a:buFontTx/>
              <a:buChar char="-"/>
            </a:pPr>
            <a:r>
              <a:rPr lang="vi-VN" sz="3200" smtClean="0"/>
              <a:t>Khi </a:t>
            </a:r>
            <a:r>
              <a:rPr lang="vi-VN" sz="3200"/>
              <a:t>áp suất phía hút giảm xuống quá mức cho phép, relay áp suất tác động ngắt dòng điện cung cấp cho động cơ máy nén để bảo vệ máy nén khỏi hư hỏng</a:t>
            </a:r>
            <a:r>
              <a:rPr lang="vi-VN" sz="3200" smtClean="0"/>
              <a:t>.</a:t>
            </a:r>
            <a:endParaRPr lang="en-US" sz="3200" smtClean="0"/>
          </a:p>
          <a:p>
            <a:pPr marL="457200" indent="-457200">
              <a:buFontTx/>
              <a:buChar char="-"/>
            </a:pPr>
            <a:endParaRPr lang="en-US" sz="3200"/>
          </a:p>
          <a:p>
            <a:r>
              <a:rPr lang="en-US" sz="3200" b="1"/>
              <a:t> </a:t>
            </a:r>
            <a:r>
              <a:rPr lang="en-US" sz="3200" b="1" smtClean="0"/>
              <a:t>    </a:t>
            </a:r>
            <a:r>
              <a:rPr lang="en-US" sz="3200" b="1" smtClean="0">
                <a:solidFill>
                  <a:srgbClr val="FFFF00"/>
                </a:solidFill>
              </a:rPr>
              <a:t>Nguyên </a:t>
            </a:r>
            <a:r>
              <a:rPr lang="en-US" sz="3200" b="1">
                <a:solidFill>
                  <a:srgbClr val="FFFF00"/>
                </a:solidFill>
              </a:rPr>
              <a:t>lí hoạt động:</a:t>
            </a:r>
            <a:r>
              <a:rPr lang="en-US" sz="3200">
                <a:solidFill>
                  <a:srgbClr val="FFFF00"/>
                </a:solidFill>
              </a:rPr>
              <a:t> </a:t>
            </a:r>
            <a:endParaRPr lang="en-US" sz="3200" smtClean="0">
              <a:solidFill>
                <a:srgbClr val="FFFF00"/>
              </a:solidFill>
            </a:endParaRPr>
          </a:p>
          <a:p>
            <a:r>
              <a:rPr lang="en-US" sz="3200"/>
              <a:t> </a:t>
            </a:r>
            <a:r>
              <a:rPr lang="en-US" sz="3200" smtClean="0"/>
              <a:t>    Màng </a:t>
            </a:r>
            <a:r>
              <a:rPr lang="en-US" sz="3200"/>
              <a:t>đàn hồi sẽ nhận áp suất đầu hút, biến đổi thành </a:t>
            </a:r>
            <a:r>
              <a:rPr lang="en-US" sz="3200" smtClean="0"/>
              <a:t>  </a:t>
            </a:r>
          </a:p>
          <a:p>
            <a:r>
              <a:rPr lang="en-US" sz="3200"/>
              <a:t> </a:t>
            </a:r>
            <a:r>
              <a:rPr lang="en-US" sz="3200" smtClean="0"/>
              <a:t>    sự </a:t>
            </a:r>
            <a:r>
              <a:rPr lang="en-US" sz="3200"/>
              <a:t>dãn nở của hộp xếp tác động vào đòn bẩy. Nếu áp </a:t>
            </a:r>
            <a:endParaRPr lang="en-US" sz="3200" smtClean="0"/>
          </a:p>
          <a:p>
            <a:r>
              <a:rPr lang="en-US" sz="3200"/>
              <a:t> </a:t>
            </a:r>
            <a:r>
              <a:rPr lang="en-US" sz="3200" smtClean="0"/>
              <a:t>    suất </a:t>
            </a:r>
            <a:r>
              <a:rPr lang="en-US" sz="3200"/>
              <a:t>thấp hơn áp suất đặt, tiếp điểm điện sẽ bị </a:t>
            </a:r>
            <a:r>
              <a:rPr lang="en-US" sz="3200" smtClean="0"/>
              <a:t>đòn </a:t>
            </a:r>
            <a:r>
              <a:rPr lang="en-US" sz="3200"/>
              <a:t>bẩy </a:t>
            </a:r>
            <a:r>
              <a:rPr lang="en-US" sz="3200" smtClean="0"/>
              <a:t>tác </a:t>
            </a:r>
            <a:r>
              <a:rPr lang="en-US" sz="3200"/>
              <a:t>động ngắt, máy nén ngừng hoạt động</a:t>
            </a:r>
            <a:r>
              <a:rPr lang="en-US" sz="3200" smtClean="0"/>
              <a:t>.</a:t>
            </a:r>
            <a:r>
              <a:rPr lang="en-US" sz="3200" b="1" smtClean="0">
                <a:solidFill>
                  <a:srgbClr val="FF0000"/>
                </a:solidFill>
                <a:latin typeface="Times New Roman" panose="02020603050405020304" pitchFamily="18" charset="0"/>
                <a:ea typeface="Times New Roman" panose="02020603050405020304" pitchFamily="18" charset="0"/>
              </a:rPr>
              <a:t> </a:t>
            </a:r>
            <a:endParaRPr lang="en-US" sz="3200" dirty="0">
              <a:solidFill>
                <a:srgbClr val="FF0000"/>
              </a:solidFill>
              <a:latin typeface="Times New Roman" panose="02020603050405020304" pitchFamily="18" charset="0"/>
              <a:ea typeface="Times New Roman" panose="02020603050405020304" pitchFamily="18" charset="0"/>
            </a:endParaRPr>
          </a:p>
        </p:txBody>
      </p:sp>
      <p:sp>
        <p:nvSpPr>
          <p:cNvPr id="5" name="Rectangle 4"/>
          <p:cNvSpPr>
            <a:spLocks noChangeArrowheads="1"/>
          </p:cNvSpPr>
          <p:nvPr/>
        </p:nvSpPr>
        <p:spPr bwMode="auto">
          <a:xfrm>
            <a:off x="0" y="457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40282364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13</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1526656" y="128765"/>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617990" y="1322951"/>
            <a:ext cx="11487149" cy="8713154"/>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200" b="1" smtClean="0">
                <a:solidFill>
                  <a:srgbClr val="FF0000"/>
                </a:solidFill>
                <a:latin typeface="Times New Roman" panose="02020603050405020304" pitchFamily="18" charset="0"/>
                <a:ea typeface="Times New Roman" panose="02020603050405020304" pitchFamily="18" charset="0"/>
              </a:rPr>
              <a:t>b</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Bảo</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vệ</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áp</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suất</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đầu</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hút</a:t>
            </a:r>
            <a:r>
              <a:rPr lang="en-US" sz="3200" b="1" dirty="0">
                <a:solidFill>
                  <a:srgbClr val="FF0000"/>
                </a:solidFill>
                <a:latin typeface="Times New Roman" panose="02020603050405020304" pitchFamily="18" charset="0"/>
                <a:ea typeface="Times New Roman" panose="02020603050405020304" pitchFamily="18" charset="0"/>
              </a:rPr>
              <a:t> LPC (Low Pressure </a:t>
            </a:r>
            <a:r>
              <a:rPr lang="en-US" sz="3200" b="1">
                <a:solidFill>
                  <a:srgbClr val="FF0000"/>
                </a:solidFill>
                <a:latin typeface="Times New Roman" panose="02020603050405020304" pitchFamily="18" charset="0"/>
                <a:ea typeface="Times New Roman" panose="02020603050405020304" pitchFamily="18" charset="0"/>
              </a:rPr>
              <a:t>Control</a:t>
            </a:r>
            <a:r>
              <a:rPr lang="en-US" sz="3200" b="1" smtClean="0">
                <a:solidFill>
                  <a:srgbClr val="FF0000"/>
                </a:solidFill>
                <a:latin typeface="Times New Roman" panose="02020603050405020304" pitchFamily="18" charset="0"/>
                <a:ea typeface="Times New Roman" panose="02020603050405020304" pitchFamily="18" charset="0"/>
              </a:rPr>
              <a:t>).</a:t>
            </a:r>
          </a:p>
          <a:p>
            <a:endParaRPr lang="en-US" sz="3200" b="1" smtClean="0"/>
          </a:p>
          <a:p>
            <a:pPr marL="457200" indent="-457200">
              <a:buFontTx/>
              <a:buChar char="-"/>
            </a:pPr>
            <a:r>
              <a:rPr lang="en-US" sz="3200" smtClean="0">
                <a:solidFill>
                  <a:srgbClr val="FFFF00"/>
                </a:solidFill>
              </a:rPr>
              <a:t>Vị </a:t>
            </a:r>
            <a:r>
              <a:rPr lang="en-US" sz="3200">
                <a:solidFill>
                  <a:srgbClr val="FFFF00"/>
                </a:solidFill>
              </a:rPr>
              <a:t>trí đặt: </a:t>
            </a:r>
            <a:r>
              <a:rPr lang="en-US" sz="3200"/>
              <a:t>Relay áp suất thấp được lắp trên đường hút máy nén</a:t>
            </a:r>
            <a:r>
              <a:rPr lang="en-US" sz="3200" smtClean="0"/>
              <a:t>.</a:t>
            </a:r>
          </a:p>
          <a:p>
            <a:r>
              <a:rPr lang="en-US" sz="3200" b="1" smtClean="0">
                <a:solidFill>
                  <a:srgbClr val="FFFF00"/>
                </a:solidFill>
              </a:rPr>
              <a:t>-   Cách </a:t>
            </a:r>
            <a:r>
              <a:rPr lang="en-US" sz="3200" b="1">
                <a:solidFill>
                  <a:srgbClr val="FFFF00"/>
                </a:solidFill>
              </a:rPr>
              <a:t>điều chỉnh.</a:t>
            </a:r>
            <a:endParaRPr lang="en-US" sz="3200">
              <a:solidFill>
                <a:srgbClr val="FFFF00"/>
              </a:solidFill>
            </a:endParaRPr>
          </a:p>
          <a:p>
            <a:r>
              <a:rPr lang="en-US" sz="3200" b="1">
                <a:latin typeface="VNI-Times" pitchFamily="2" charset="0"/>
              </a:rPr>
              <a:t>Áp suaát ngaét maùy </a:t>
            </a:r>
            <a:r>
              <a:rPr lang="en-US" sz="3200" b="1" smtClean="0">
                <a:latin typeface="VNI-Times" pitchFamily="2" charset="0"/>
              </a:rPr>
              <a:t>neùn</a:t>
            </a:r>
            <a:r>
              <a:rPr lang="en-US" sz="3200" smtClean="0">
                <a:latin typeface="VNI-Times" pitchFamily="2" charset="0"/>
              </a:rPr>
              <a:t> </a:t>
            </a:r>
            <a:r>
              <a:rPr lang="en-US" sz="3200">
                <a:latin typeface="VNI-Times" pitchFamily="2" charset="0"/>
              </a:rPr>
              <a:t>= </a:t>
            </a:r>
            <a:r>
              <a:rPr lang="en-US" sz="3200" smtClean="0">
                <a:latin typeface="VNI-Times" pitchFamily="2" charset="0"/>
              </a:rPr>
              <a:t> </a:t>
            </a:r>
            <a:r>
              <a:rPr lang="en-US" sz="3200" b="1" smtClean="0">
                <a:latin typeface="VNI-Times" pitchFamily="2" charset="0"/>
              </a:rPr>
              <a:t>Áp </a:t>
            </a:r>
            <a:r>
              <a:rPr lang="en-US" sz="3200" b="1">
                <a:latin typeface="VNI-Times" pitchFamily="2" charset="0"/>
              </a:rPr>
              <a:t>suaát khôûi ñoäng taïi maùy </a:t>
            </a:r>
            <a:r>
              <a:rPr lang="en-US" sz="3200" b="1" smtClean="0">
                <a:latin typeface="VNI-Times" pitchFamily="2" charset="0"/>
              </a:rPr>
              <a:t>neùn</a:t>
            </a:r>
            <a:r>
              <a:rPr lang="en-US" sz="3200" smtClean="0">
                <a:latin typeface="VNI-Times" pitchFamily="2" charset="0"/>
              </a:rPr>
              <a:t> </a:t>
            </a:r>
            <a:r>
              <a:rPr lang="en-US" sz="3200" b="1">
                <a:solidFill>
                  <a:srgbClr val="FFFF00"/>
                </a:solidFill>
                <a:latin typeface="VNI-Times" pitchFamily="2" charset="0"/>
              </a:rPr>
              <a:t>-</a:t>
            </a:r>
            <a:r>
              <a:rPr lang="en-US" sz="3200">
                <a:solidFill>
                  <a:srgbClr val="FFFF00"/>
                </a:solidFill>
                <a:latin typeface="VNI-Times" pitchFamily="2" charset="0"/>
              </a:rPr>
              <a:t> </a:t>
            </a:r>
            <a:r>
              <a:rPr lang="en-US" sz="3200">
                <a:latin typeface="VNI-Times" pitchFamily="2" charset="0"/>
              </a:rPr>
              <a:t> </a:t>
            </a:r>
            <a:r>
              <a:rPr lang="en-US" sz="3200" b="1">
                <a:latin typeface="VNI-Times" pitchFamily="2" charset="0"/>
              </a:rPr>
              <a:t>Áp </a:t>
            </a:r>
            <a:endParaRPr lang="en-US" sz="3200" b="1" smtClean="0">
              <a:latin typeface="VNI-Times" pitchFamily="2" charset="0"/>
            </a:endParaRPr>
          </a:p>
          <a:p>
            <a:r>
              <a:rPr lang="en-US" sz="3200" b="1">
                <a:latin typeface="VNI-Times" pitchFamily="2" charset="0"/>
              </a:rPr>
              <a:t> </a:t>
            </a:r>
            <a:r>
              <a:rPr lang="en-US" sz="3200" b="1" smtClean="0">
                <a:latin typeface="VNI-Times" pitchFamily="2" charset="0"/>
              </a:rPr>
              <a:t>                                           suaát </a:t>
            </a:r>
            <a:r>
              <a:rPr lang="en-US" sz="3200" b="1">
                <a:latin typeface="VNI-Times" pitchFamily="2" charset="0"/>
              </a:rPr>
              <a:t>cheânh leäch </a:t>
            </a:r>
            <a:endParaRPr lang="en-US" sz="3200" b="1" smtClean="0">
              <a:latin typeface="VNI-Times" pitchFamily="2" charset="0"/>
            </a:endParaRPr>
          </a:p>
          <a:p>
            <a:endParaRPr lang="en-US" sz="3200" b="1" smtClean="0">
              <a:latin typeface="VNI-Times" pitchFamily="2" charset="0"/>
            </a:endParaRPr>
          </a:p>
          <a:p>
            <a:r>
              <a:rPr lang="en-US" sz="3200" b="1" smtClean="0">
                <a:latin typeface="VNI-Times" pitchFamily="2" charset="0"/>
              </a:rPr>
              <a:t>                                </a:t>
            </a:r>
            <a:r>
              <a:rPr lang="en-US" sz="3200" b="1">
                <a:solidFill>
                  <a:srgbClr val="FF0000"/>
                </a:solidFill>
                <a:latin typeface="VNI-Times" pitchFamily="2" charset="0"/>
              </a:rPr>
              <a:t>(P</a:t>
            </a:r>
            <a:r>
              <a:rPr lang="en-US" sz="3200" b="1" baseline="-25000">
                <a:solidFill>
                  <a:srgbClr val="FF0000"/>
                </a:solidFill>
                <a:latin typeface="VNI-Times" pitchFamily="2" charset="0"/>
              </a:rPr>
              <a:t>off</a:t>
            </a:r>
            <a:r>
              <a:rPr lang="en-US" sz="3200" b="1">
                <a:solidFill>
                  <a:srgbClr val="FF0000"/>
                </a:solidFill>
                <a:latin typeface="VNI-Times" pitchFamily="2" charset="0"/>
              </a:rPr>
              <a:t>)</a:t>
            </a:r>
            <a:r>
              <a:rPr lang="en-US" sz="3200">
                <a:solidFill>
                  <a:srgbClr val="FF0000"/>
                </a:solidFill>
                <a:latin typeface="VNI-Times" pitchFamily="2" charset="0"/>
              </a:rPr>
              <a:t> </a:t>
            </a:r>
            <a:r>
              <a:rPr lang="en-US" sz="3200">
                <a:solidFill>
                  <a:srgbClr val="FFFF00"/>
                </a:solidFill>
                <a:latin typeface="VNI-Times" pitchFamily="2" charset="0"/>
              </a:rPr>
              <a:t>=</a:t>
            </a:r>
            <a:r>
              <a:rPr lang="en-US" sz="3200">
                <a:solidFill>
                  <a:srgbClr val="FF0000"/>
                </a:solidFill>
                <a:latin typeface="VNI-Times" pitchFamily="2" charset="0"/>
              </a:rPr>
              <a:t>  </a:t>
            </a:r>
            <a:r>
              <a:rPr lang="en-US" sz="3200" b="1" smtClean="0">
                <a:solidFill>
                  <a:srgbClr val="FF0000"/>
                </a:solidFill>
                <a:latin typeface="VNI-Times" pitchFamily="2" charset="0"/>
              </a:rPr>
              <a:t>(</a:t>
            </a:r>
            <a:r>
              <a:rPr lang="en-US" sz="3200" b="1">
                <a:solidFill>
                  <a:srgbClr val="FF0000"/>
                </a:solidFill>
                <a:latin typeface="VNI-Times" pitchFamily="2" charset="0"/>
              </a:rPr>
              <a:t>P</a:t>
            </a:r>
            <a:r>
              <a:rPr lang="en-US" sz="3200" b="1" baseline="-25000">
                <a:solidFill>
                  <a:srgbClr val="FF0000"/>
                </a:solidFill>
                <a:latin typeface="VNI-Times" pitchFamily="2" charset="0"/>
              </a:rPr>
              <a:t>cut-in</a:t>
            </a:r>
            <a:r>
              <a:rPr lang="en-US" sz="3200" b="1">
                <a:solidFill>
                  <a:srgbClr val="FF0000"/>
                </a:solidFill>
                <a:latin typeface="VNI-Times" pitchFamily="2" charset="0"/>
              </a:rPr>
              <a:t>)</a:t>
            </a:r>
            <a:r>
              <a:rPr lang="en-US" sz="3200">
                <a:solidFill>
                  <a:srgbClr val="FF0000"/>
                </a:solidFill>
                <a:latin typeface="VNI-Times" pitchFamily="2" charset="0"/>
              </a:rPr>
              <a:t> </a:t>
            </a:r>
            <a:r>
              <a:rPr lang="en-US" sz="3200" b="1">
                <a:solidFill>
                  <a:srgbClr val="FFFF00"/>
                </a:solidFill>
                <a:latin typeface="VNI-Times" pitchFamily="2" charset="0"/>
              </a:rPr>
              <a:t>-</a:t>
            </a:r>
            <a:r>
              <a:rPr lang="en-US" sz="3200">
                <a:solidFill>
                  <a:srgbClr val="FF0000"/>
                </a:solidFill>
                <a:latin typeface="VNI-Times" pitchFamily="2" charset="0"/>
              </a:rPr>
              <a:t> </a:t>
            </a:r>
            <a:r>
              <a:rPr lang="en-US" sz="3200" b="1" smtClean="0">
                <a:solidFill>
                  <a:srgbClr val="FF0000"/>
                </a:solidFill>
                <a:latin typeface="VNI-Times" pitchFamily="2" charset="0"/>
              </a:rPr>
              <a:t>(</a:t>
            </a:r>
            <a:r>
              <a:rPr lang="en-US" sz="3200" b="1">
                <a:solidFill>
                  <a:srgbClr val="FF0000"/>
                </a:solidFill>
                <a:latin typeface="VNI-Times" pitchFamily="2" charset="0"/>
              </a:rPr>
              <a:t>P</a:t>
            </a:r>
            <a:r>
              <a:rPr lang="en-US" sz="3200" b="1" baseline="-25000">
                <a:solidFill>
                  <a:srgbClr val="FF0000"/>
                </a:solidFill>
                <a:latin typeface="VNI-Times" pitchFamily="2" charset="0"/>
              </a:rPr>
              <a:t>cut-out</a:t>
            </a:r>
            <a:r>
              <a:rPr lang="en-US" sz="3200" b="1" smtClean="0">
                <a:solidFill>
                  <a:srgbClr val="FF0000"/>
                </a:solidFill>
                <a:latin typeface="VNI-Times" pitchFamily="2" charset="0"/>
              </a:rPr>
              <a:t>)</a:t>
            </a:r>
            <a:endParaRPr lang="en-US" sz="3200">
              <a:solidFill>
                <a:srgbClr val="FF0000"/>
              </a:solidFill>
              <a:latin typeface="VNI-Times" pitchFamily="2" charset="0"/>
            </a:endParaRPr>
          </a:p>
          <a:p>
            <a:endParaRPr lang="en-US" sz="3200">
              <a:latin typeface="VNI-Times" pitchFamily="2" charset="0"/>
            </a:endParaRPr>
          </a:p>
          <a:p>
            <a:pPr marL="457200" indent="-457200">
              <a:buFontTx/>
              <a:buChar char="-"/>
            </a:pPr>
            <a:endParaRPr lang="en-US" sz="3200"/>
          </a:p>
          <a:p>
            <a:pPr algn="just">
              <a:lnSpc>
                <a:spcPct val="105000"/>
              </a:lnSpc>
              <a:spcBef>
                <a:spcPts val="100"/>
              </a:spcBef>
              <a:spcAft>
                <a:spcPts val="0"/>
              </a:spcAft>
              <a:tabLst>
                <a:tab pos="2743200" algn="ctr"/>
                <a:tab pos="5486400" algn="r"/>
              </a:tabLst>
            </a:pPr>
            <a:r>
              <a:rPr lang="en-US" sz="3200" b="1" smtClean="0">
                <a:solidFill>
                  <a:srgbClr val="FF0000"/>
                </a:solidFill>
                <a:latin typeface="Times New Roman" panose="02020603050405020304" pitchFamily="18" charset="0"/>
                <a:ea typeface="Times New Roman" panose="02020603050405020304" pitchFamily="18" charset="0"/>
              </a:rPr>
              <a:t> </a:t>
            </a:r>
          </a:p>
          <a:p>
            <a:pPr algn="just">
              <a:lnSpc>
                <a:spcPct val="105000"/>
              </a:lnSpc>
              <a:spcBef>
                <a:spcPts val="100"/>
              </a:spcBef>
              <a:spcAft>
                <a:spcPts val="0"/>
              </a:spcAft>
              <a:tabLst>
                <a:tab pos="2743200" algn="ctr"/>
                <a:tab pos="5486400" algn="r"/>
              </a:tabLst>
            </a:pPr>
            <a:endParaRPr lang="en-US" sz="3200" b="1">
              <a:solidFill>
                <a:srgbClr val="FF0000"/>
              </a:solidFill>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endParaRPr lang="en-US" sz="3200" b="1" smtClean="0">
              <a:solidFill>
                <a:srgbClr val="FF0000"/>
              </a:solidFill>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endParaRPr lang="en-US" sz="3200" b="1">
              <a:solidFill>
                <a:srgbClr val="FF0000"/>
              </a:solidFill>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endParaRPr lang="en-US" sz="3200" b="1" smtClean="0">
              <a:solidFill>
                <a:srgbClr val="FF0000"/>
              </a:solidFill>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endParaRPr lang="en-US" sz="3200" dirty="0">
              <a:solidFill>
                <a:srgbClr val="FF0000"/>
              </a:solidFill>
              <a:latin typeface="Times New Roman" panose="02020603050405020304" pitchFamily="18" charset="0"/>
              <a:ea typeface="Times New Roman" panose="02020603050405020304" pitchFamily="18" charset="0"/>
            </a:endParaRPr>
          </a:p>
        </p:txBody>
      </p:sp>
      <p:sp>
        <p:nvSpPr>
          <p:cNvPr id="5" name="Rectangle 4"/>
          <p:cNvSpPr>
            <a:spLocks noChangeArrowheads="1"/>
          </p:cNvSpPr>
          <p:nvPr/>
        </p:nvSpPr>
        <p:spPr bwMode="auto">
          <a:xfrm>
            <a:off x="0" y="457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1513514"/>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14</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1526656" y="128765"/>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934720" y="1402080"/>
            <a:ext cx="10332220" cy="3109056"/>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3200" b="1">
                <a:solidFill>
                  <a:srgbClr val="FF0000"/>
                </a:solidFill>
                <a:latin typeface="Times New Roman" panose="02020603050405020304" pitchFamily="18" charset="0"/>
                <a:ea typeface="Times New Roman" panose="02020603050405020304" pitchFamily="18" charset="0"/>
              </a:rPr>
              <a:t>c/ Tự động bảo vệ áp lực dầu bôi trơn</a:t>
            </a:r>
            <a:r>
              <a:rPr lang="vi-VN" sz="3200" b="1" smtClean="0">
                <a:solidFill>
                  <a:srgbClr val="FF0000"/>
                </a:solidFill>
                <a:latin typeface="Times New Roman" panose="02020603050405020304" pitchFamily="18" charset="0"/>
                <a:ea typeface="Times New Roman" panose="02020603050405020304" pitchFamily="18" charset="0"/>
              </a:rPr>
              <a:t>.</a:t>
            </a:r>
            <a:endParaRPr lang="en-US" sz="3200" b="1" smtClean="0">
              <a:solidFill>
                <a:srgbClr val="FF0000"/>
              </a:solidFill>
              <a:latin typeface="Times New Roman" panose="02020603050405020304" pitchFamily="18" charset="0"/>
              <a:ea typeface="Times New Roman" panose="02020603050405020304" pitchFamily="18" charset="0"/>
            </a:endParaRPr>
          </a:p>
          <a:p>
            <a:pPr marL="228600" indent="180340" algn="just">
              <a:spcAft>
                <a:spcPts val="0"/>
              </a:spcAft>
              <a:tabLst>
                <a:tab pos="796290" algn="l"/>
              </a:tabLst>
            </a:pPr>
            <a:r>
              <a:rPr lang="vi-VN" sz="3200" smtClean="0">
                <a:latin typeface="VNI-Times" pitchFamily="2" charset="0"/>
                <a:ea typeface="Times New Roman" panose="02020603050405020304" pitchFamily="18" charset="0"/>
                <a:cs typeface="Times New Roman" panose="02020603050405020304" pitchFamily="18" charset="0"/>
              </a:rPr>
              <a:t>Khi </a:t>
            </a:r>
            <a:r>
              <a:rPr lang="vi-VN" sz="3200">
                <a:latin typeface="VNI-Times" pitchFamily="2" charset="0"/>
                <a:ea typeface="Times New Roman" panose="02020603050405020304" pitchFamily="18" charset="0"/>
                <a:cs typeface="Times New Roman" panose="02020603050405020304" pitchFamily="18" charset="0"/>
              </a:rPr>
              <a:t>heä thoáng laïnh hoaït ñoäng bình thöôøng daàu ñöôïc bôm ñi boâi trôn toaøn boä toaøn boä heä thoáng maùy neùn, taïo thaønh 1 lôùp ñeäm giöõa caùc chi tieát chuyeån ñoäng nhaèm laøm giaûm ma saùt, giaûm nhieät ñoä trong maùy neùn khi vaän haønh</a:t>
            </a:r>
            <a:r>
              <a:rPr lang="vi-VN" sz="3200" smtClean="0">
                <a:latin typeface="VNI-Times" pitchFamily="2" charset="0"/>
                <a:ea typeface="Times New Roman" panose="02020603050405020304" pitchFamily="18" charset="0"/>
                <a:cs typeface="Times New Roman" panose="02020603050405020304" pitchFamily="18" charset="0"/>
              </a:rPr>
              <a:t>.</a:t>
            </a:r>
            <a:endParaRPr lang="en-US" sz="3200" b="1" smtClean="0">
              <a:solidFill>
                <a:srgbClr val="FF0000"/>
              </a:solidFill>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endParaRPr lang="en-US" sz="3200" dirty="0">
              <a:solidFill>
                <a:srgbClr val="FF0000"/>
              </a:solidFill>
              <a:latin typeface="Times New Roman" panose="02020603050405020304" pitchFamily="18" charset="0"/>
              <a:ea typeface="Times New Roman" panose="02020603050405020304" pitchFamily="18" charset="0"/>
            </a:endParaRPr>
          </a:p>
        </p:txBody>
      </p:sp>
      <p:sp>
        <p:nvSpPr>
          <p:cNvPr id="5" name="Rectangle 4"/>
          <p:cNvSpPr>
            <a:spLocks noChangeArrowheads="1"/>
          </p:cNvSpPr>
          <p:nvPr/>
        </p:nvSpPr>
        <p:spPr bwMode="auto">
          <a:xfrm>
            <a:off x="0" y="457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57050904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15</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1526656" y="128765"/>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593475" y="914400"/>
            <a:ext cx="11005050" cy="9698039"/>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3200" b="1">
                <a:solidFill>
                  <a:srgbClr val="FF0000"/>
                </a:solidFill>
                <a:latin typeface="Times New Roman" panose="02020603050405020304" pitchFamily="18" charset="0"/>
                <a:ea typeface="Times New Roman" panose="02020603050405020304" pitchFamily="18" charset="0"/>
              </a:rPr>
              <a:t>c/ Tự động bảo vệ áp lực dầu bôi trơn</a:t>
            </a:r>
            <a:r>
              <a:rPr lang="vi-VN" sz="3200" b="1" smtClean="0">
                <a:solidFill>
                  <a:srgbClr val="FF0000"/>
                </a:solidFill>
                <a:latin typeface="Times New Roman" panose="02020603050405020304" pitchFamily="18" charset="0"/>
                <a:ea typeface="Times New Roman" panose="02020603050405020304" pitchFamily="18" charset="0"/>
              </a:rPr>
              <a:t>.</a:t>
            </a:r>
            <a:endParaRPr lang="en-US" sz="3200" b="1" smtClean="0">
              <a:solidFill>
                <a:srgbClr val="FF0000"/>
              </a:solidFill>
              <a:latin typeface="Times New Roman" panose="02020603050405020304" pitchFamily="18" charset="0"/>
              <a:ea typeface="Times New Roman" panose="02020603050405020304" pitchFamily="18" charset="0"/>
            </a:endParaRPr>
          </a:p>
          <a:p>
            <a:pPr indent="180340">
              <a:spcAft>
                <a:spcPts val="0"/>
              </a:spcAft>
              <a:tabLst>
                <a:tab pos="593725" algn="l"/>
              </a:tabLst>
            </a:pPr>
            <a:r>
              <a:rPr lang="en-US" sz="3200" smtClean="0">
                <a:solidFill>
                  <a:srgbClr val="FFFF00"/>
                </a:solidFill>
                <a:latin typeface="VNI-Times" pitchFamily="2" charset="0"/>
                <a:ea typeface="Times New Roman" panose="02020603050405020304" pitchFamily="18" charset="0"/>
              </a:rPr>
              <a:t>Khi </a:t>
            </a:r>
            <a:r>
              <a:rPr lang="en-US" sz="3200">
                <a:solidFill>
                  <a:srgbClr val="FFFF00"/>
                </a:solidFill>
                <a:latin typeface="VNI-Times" pitchFamily="2" charset="0"/>
                <a:ea typeface="Times New Roman" panose="02020603050405020304" pitchFamily="18" charset="0"/>
              </a:rPr>
              <a:t>aùp suaát daàu bò tuït giaûm baát thöôøng vì:</a:t>
            </a:r>
            <a:endParaRPr lang="en-US" sz="3200">
              <a:solidFill>
                <a:srgbClr val="FFFF00"/>
              </a:solidFill>
              <a:latin typeface="Times New Roman" panose="02020603050405020304" pitchFamily="18" charset="0"/>
              <a:ea typeface="Times New Roman" panose="02020603050405020304" pitchFamily="18" charset="0"/>
            </a:endParaRPr>
          </a:p>
          <a:p>
            <a:pPr marL="342900" lvl="0" indent="-342900">
              <a:spcAft>
                <a:spcPts val="0"/>
              </a:spcAft>
              <a:buFont typeface="Times New Roman" panose="02020603050405020304" pitchFamily="18" charset="0"/>
              <a:buChar char="-"/>
            </a:pPr>
            <a:r>
              <a:rPr lang="en-US" sz="3200">
                <a:latin typeface="VNI-Times" pitchFamily="2" charset="0"/>
                <a:ea typeface="Times New Roman" panose="02020603050405020304" pitchFamily="18" charset="0"/>
              </a:rPr>
              <a:t>Daàu cuõ laâu ngaøy khoâng thay (keùm phaåm chaát).</a:t>
            </a:r>
            <a:endParaRPr lang="en-US" sz="3200">
              <a:latin typeface="Times New Roman" panose="02020603050405020304" pitchFamily="18" charset="0"/>
              <a:ea typeface="Times New Roman" panose="02020603050405020304" pitchFamily="18" charset="0"/>
            </a:endParaRPr>
          </a:p>
          <a:p>
            <a:pPr marL="342900" lvl="0" indent="-342900">
              <a:spcAft>
                <a:spcPts val="0"/>
              </a:spcAft>
              <a:buFont typeface="Times New Roman" panose="02020603050405020304" pitchFamily="18" charset="0"/>
              <a:buChar char="-"/>
            </a:pPr>
            <a:r>
              <a:rPr lang="en-US" sz="3200">
                <a:latin typeface="VNI-Times" pitchFamily="2" charset="0"/>
                <a:ea typeface="Times New Roman" panose="02020603050405020304" pitchFamily="18" charset="0"/>
              </a:rPr>
              <a:t>Daàu bò baån.</a:t>
            </a:r>
            <a:endParaRPr lang="en-US" sz="3200">
              <a:latin typeface="Times New Roman" panose="02020603050405020304" pitchFamily="18" charset="0"/>
              <a:ea typeface="Times New Roman" panose="02020603050405020304" pitchFamily="18" charset="0"/>
            </a:endParaRPr>
          </a:p>
          <a:p>
            <a:pPr marL="342900" lvl="0" indent="-342900">
              <a:spcAft>
                <a:spcPts val="0"/>
              </a:spcAft>
              <a:buFont typeface="Times New Roman" panose="02020603050405020304" pitchFamily="18" charset="0"/>
              <a:buChar char="-"/>
            </a:pPr>
            <a:r>
              <a:rPr lang="en-US" sz="3200">
                <a:latin typeface="VNI-Times" pitchFamily="2" charset="0"/>
                <a:ea typeface="Times New Roman" panose="02020603050405020304" pitchFamily="18" charset="0"/>
              </a:rPr>
              <a:t>Ngheït caùc phin loïc tinh, loïc thoâ.</a:t>
            </a:r>
            <a:endParaRPr lang="en-US" sz="3200">
              <a:latin typeface="Times New Roman" panose="02020603050405020304" pitchFamily="18" charset="0"/>
              <a:ea typeface="Times New Roman" panose="02020603050405020304" pitchFamily="18" charset="0"/>
            </a:endParaRPr>
          </a:p>
          <a:p>
            <a:pPr marL="342900" lvl="0" indent="-342900">
              <a:spcAft>
                <a:spcPts val="0"/>
              </a:spcAft>
              <a:buFont typeface="Times New Roman" panose="02020603050405020304" pitchFamily="18" charset="0"/>
              <a:buChar char="-"/>
            </a:pPr>
            <a:r>
              <a:rPr lang="en-US" sz="3200">
                <a:latin typeface="VNI-Times" pitchFamily="2" charset="0"/>
                <a:ea typeface="Times New Roman" panose="02020603050405020304" pitchFamily="18" charset="0"/>
              </a:rPr>
              <a:t>Daàu soâi do ngaäp dòch.</a:t>
            </a:r>
            <a:endParaRPr lang="en-US" sz="3200">
              <a:latin typeface="Times New Roman" panose="02020603050405020304" pitchFamily="18" charset="0"/>
              <a:ea typeface="Times New Roman" panose="02020603050405020304" pitchFamily="18" charset="0"/>
            </a:endParaRPr>
          </a:p>
          <a:p>
            <a:pPr marL="342900" lvl="0" indent="-342900">
              <a:spcAft>
                <a:spcPts val="0"/>
              </a:spcAft>
              <a:buFont typeface="Times New Roman" panose="02020603050405020304" pitchFamily="18" charset="0"/>
              <a:buChar char="-"/>
            </a:pPr>
            <a:r>
              <a:rPr lang="en-US" sz="3200">
                <a:latin typeface="VNI-Times" pitchFamily="2" charset="0"/>
                <a:ea typeface="Times New Roman" panose="02020603050405020304" pitchFamily="18" charset="0"/>
              </a:rPr>
              <a:t>Bôm daàu yeáu, coù vaán ñeà.</a:t>
            </a:r>
            <a:endParaRPr lang="en-US" sz="3200">
              <a:latin typeface="Times New Roman" panose="02020603050405020304" pitchFamily="18" charset="0"/>
              <a:ea typeface="Times New Roman" panose="02020603050405020304" pitchFamily="18" charset="0"/>
            </a:endParaRPr>
          </a:p>
          <a:p>
            <a:pPr marL="342900" lvl="0" indent="-342900">
              <a:spcAft>
                <a:spcPts val="0"/>
              </a:spcAft>
              <a:buFont typeface="Times New Roman" panose="02020603050405020304" pitchFamily="18" charset="0"/>
              <a:buChar char="-"/>
            </a:pPr>
            <a:r>
              <a:rPr lang="en-US" sz="3200">
                <a:latin typeface="VNI-Times" pitchFamily="2" charset="0"/>
                <a:ea typeface="Times New Roman" panose="02020603050405020304" pitchFamily="18" charset="0"/>
              </a:rPr>
              <a:t>Phuï taûi nhieät ñaàu ñaåy xuoáng quaù thaáp</a:t>
            </a:r>
            <a:r>
              <a:rPr lang="en-US" sz="3200" smtClean="0">
                <a:latin typeface="VNI-Times" pitchFamily="2" charset="0"/>
                <a:ea typeface="Times New Roman" panose="02020603050405020304" pitchFamily="18" charset="0"/>
              </a:rPr>
              <a:t>.</a:t>
            </a:r>
          </a:p>
          <a:p>
            <a:pPr marL="342900" lvl="0" indent="-342900">
              <a:spcAft>
                <a:spcPts val="0"/>
              </a:spcAft>
              <a:buFont typeface="Times New Roman" panose="02020603050405020304" pitchFamily="18" charset="0"/>
              <a:buChar char="-"/>
            </a:pPr>
            <a:endParaRPr lang="en-US" sz="3200">
              <a:latin typeface="Times New Roman" panose="02020603050405020304" pitchFamily="18" charset="0"/>
              <a:ea typeface="Times New Roman" panose="02020603050405020304" pitchFamily="18" charset="0"/>
            </a:endParaRPr>
          </a:p>
          <a:p>
            <a:pPr indent="180340">
              <a:spcAft>
                <a:spcPts val="0"/>
              </a:spcAft>
              <a:tabLst>
                <a:tab pos="941070" algn="l"/>
              </a:tabLst>
            </a:pPr>
            <a:r>
              <a:rPr lang="en-US" sz="3200" b="1" smtClean="0">
                <a:latin typeface="VNI-Times" pitchFamily="2" charset="0"/>
                <a:ea typeface="Times New Roman" panose="02020603050405020304" pitchFamily="18" charset="0"/>
              </a:rPr>
              <a:t>Luùc </a:t>
            </a:r>
            <a:r>
              <a:rPr lang="en-US" sz="3200" b="1">
                <a:latin typeface="VNI-Times" pitchFamily="2" charset="0"/>
                <a:ea typeface="Times New Roman" panose="02020603050405020304" pitchFamily="18" charset="0"/>
              </a:rPr>
              <a:t>naøy </a:t>
            </a:r>
            <a:r>
              <a:rPr lang="en-US" sz="3200" b="1">
                <a:solidFill>
                  <a:srgbClr val="FFFF00"/>
                </a:solidFill>
                <a:latin typeface="VNI-Times" pitchFamily="2" charset="0"/>
                <a:ea typeface="Times New Roman" panose="02020603050405020304" pitchFamily="18" charset="0"/>
              </a:rPr>
              <a:t>OP</a:t>
            </a:r>
            <a:r>
              <a:rPr lang="en-US" sz="3200" b="1">
                <a:latin typeface="VNI-Times" pitchFamily="2" charset="0"/>
                <a:ea typeface="Times New Roman" panose="02020603050405020304" pitchFamily="18" charset="0"/>
              </a:rPr>
              <a:t> seõ taùc ñoäng ngaét nguoàn </a:t>
            </a:r>
            <a:r>
              <a:rPr lang="en-US" sz="3200" b="1">
                <a:solidFill>
                  <a:srgbClr val="FFFF00"/>
                </a:solidFill>
                <a:latin typeface="VNI-Times" pitchFamily="2" charset="0"/>
                <a:ea typeface="Times New Roman" panose="02020603050405020304" pitchFamily="18" charset="0"/>
              </a:rPr>
              <a:t>ñieåu khieån</a:t>
            </a:r>
            <a:r>
              <a:rPr lang="en-US" sz="3200" b="1">
                <a:latin typeface="VNI-Times" pitchFamily="2" charset="0"/>
                <a:ea typeface="Times New Roman" panose="02020603050405020304" pitchFamily="18" charset="0"/>
              </a:rPr>
              <a:t>, laøm </a:t>
            </a:r>
            <a:r>
              <a:rPr lang="en-US" sz="3200" b="1" smtClean="0">
                <a:latin typeface="VNI-Times" pitchFamily="2" charset="0"/>
                <a:ea typeface="Times New Roman" panose="02020603050405020304" pitchFamily="18" charset="0"/>
              </a:rPr>
              <a:t>ngöng </a:t>
            </a:r>
          </a:p>
          <a:p>
            <a:pPr indent="180340">
              <a:spcAft>
                <a:spcPts val="0"/>
              </a:spcAft>
              <a:tabLst>
                <a:tab pos="941070" algn="l"/>
              </a:tabLst>
            </a:pPr>
            <a:r>
              <a:rPr lang="en-US" sz="3200" b="1" smtClean="0">
                <a:latin typeface="VNI-Times" pitchFamily="2" charset="0"/>
                <a:ea typeface="Times New Roman" panose="02020603050405020304" pitchFamily="18" charset="0"/>
              </a:rPr>
              <a:t>maùy </a:t>
            </a:r>
            <a:r>
              <a:rPr lang="en-US" sz="3200" b="1">
                <a:latin typeface="VNI-Times" pitchFamily="2" charset="0"/>
                <a:ea typeface="Times New Roman" panose="02020603050405020304" pitchFamily="18" charset="0"/>
              </a:rPr>
              <a:t>neùn.</a:t>
            </a:r>
            <a:endParaRPr lang="en-US" sz="3200" b="1">
              <a:latin typeface="Times New Roman" panose="02020603050405020304" pitchFamily="18" charset="0"/>
              <a:ea typeface="Times New Roman" panose="02020603050405020304" pitchFamily="18" charset="0"/>
            </a:endParaRPr>
          </a:p>
          <a:p>
            <a:endParaRPr lang="en-US" sz="3200">
              <a:latin typeface="VNI-Times" pitchFamily="2" charset="0"/>
            </a:endParaRPr>
          </a:p>
          <a:p>
            <a:pPr marL="457200" indent="-457200">
              <a:buFontTx/>
              <a:buChar char="-"/>
            </a:pPr>
            <a:endParaRPr lang="en-US" sz="3200"/>
          </a:p>
          <a:p>
            <a:pPr algn="just">
              <a:lnSpc>
                <a:spcPct val="105000"/>
              </a:lnSpc>
              <a:spcBef>
                <a:spcPts val="100"/>
              </a:spcBef>
              <a:spcAft>
                <a:spcPts val="0"/>
              </a:spcAft>
              <a:tabLst>
                <a:tab pos="2743200" algn="ctr"/>
                <a:tab pos="5486400" algn="r"/>
              </a:tabLst>
            </a:pPr>
            <a:r>
              <a:rPr lang="en-US" sz="3200" b="1" smtClean="0">
                <a:solidFill>
                  <a:srgbClr val="FF0000"/>
                </a:solidFill>
                <a:latin typeface="Times New Roman" panose="02020603050405020304" pitchFamily="18" charset="0"/>
                <a:ea typeface="Times New Roman" panose="02020603050405020304" pitchFamily="18" charset="0"/>
              </a:rPr>
              <a:t> </a:t>
            </a:r>
          </a:p>
          <a:p>
            <a:pPr algn="just">
              <a:lnSpc>
                <a:spcPct val="105000"/>
              </a:lnSpc>
              <a:spcBef>
                <a:spcPts val="100"/>
              </a:spcBef>
              <a:spcAft>
                <a:spcPts val="0"/>
              </a:spcAft>
              <a:tabLst>
                <a:tab pos="2743200" algn="ctr"/>
                <a:tab pos="5486400" algn="r"/>
              </a:tabLst>
            </a:pPr>
            <a:endParaRPr lang="en-US" sz="3200" b="1">
              <a:solidFill>
                <a:srgbClr val="FF0000"/>
              </a:solidFill>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endParaRPr lang="en-US" sz="3200" b="1" smtClean="0">
              <a:solidFill>
                <a:srgbClr val="FF0000"/>
              </a:solidFill>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endParaRPr lang="en-US" sz="3200" b="1">
              <a:solidFill>
                <a:srgbClr val="FF0000"/>
              </a:solidFill>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endParaRPr lang="en-US" sz="3200" b="1" smtClean="0">
              <a:solidFill>
                <a:srgbClr val="FF0000"/>
              </a:solidFill>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endParaRPr lang="en-US" sz="3200" dirty="0">
              <a:solidFill>
                <a:srgbClr val="FF0000"/>
              </a:solidFill>
              <a:latin typeface="Times New Roman" panose="02020603050405020304" pitchFamily="18" charset="0"/>
              <a:ea typeface="Times New Roman" panose="02020603050405020304" pitchFamily="18" charset="0"/>
            </a:endParaRPr>
          </a:p>
        </p:txBody>
      </p:sp>
      <p:sp>
        <p:nvSpPr>
          <p:cNvPr id="5" name="Rectangle 4"/>
          <p:cNvSpPr>
            <a:spLocks noChangeArrowheads="1"/>
          </p:cNvSpPr>
          <p:nvPr/>
        </p:nvSpPr>
        <p:spPr bwMode="auto">
          <a:xfrm>
            <a:off x="0" y="457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3509346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16</a:t>
            </a:fld>
            <a:endParaRPr lang="en-US" altLang="en-US" sz="2000">
              <a:solidFill>
                <a:srgbClr val="FFFF00"/>
              </a:solidFill>
              <a:latin typeface="Arial" panose="020B0604020202020204" pitchFamily="34" charset="0"/>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363042" y="1087053"/>
            <a:ext cx="5509438" cy="5509200"/>
          </a:xfrm>
          <a:prstGeom prst="rect">
            <a:avLst/>
          </a:prstGeom>
        </p:spPr>
        <p:txBody>
          <a:bodyPr wrap="square">
            <a:spAutoFit/>
          </a:bodyPr>
          <a:lstStyle/>
          <a:p>
            <a:pPr>
              <a:spcAft>
                <a:spcPts val="0"/>
              </a:spcAft>
              <a:tabLst>
                <a:tab pos="593725" algn="l"/>
                <a:tab pos="904875" algn="l"/>
              </a:tabLst>
            </a:pPr>
            <a:r>
              <a:rPr lang="en-US" sz="3200" b="1" smtClean="0">
                <a:latin typeface="Times New Roman" panose="02020603050405020304" pitchFamily="18" charset="0"/>
                <a:ea typeface="Times New Roman" panose="02020603050405020304" pitchFamily="18" charset="0"/>
              </a:rPr>
              <a:t>Nguyên </a:t>
            </a:r>
            <a:r>
              <a:rPr lang="en-US" sz="3200" b="1">
                <a:latin typeface="Times New Roman" panose="02020603050405020304" pitchFamily="18" charset="0"/>
                <a:ea typeface="Times New Roman" panose="02020603050405020304" pitchFamily="18" charset="0"/>
              </a:rPr>
              <a:t>lí hoạt động:</a:t>
            </a:r>
            <a:r>
              <a:rPr lang="en-US" sz="3200">
                <a:latin typeface="Times New Roman" panose="02020603050405020304" pitchFamily="18" charset="0"/>
                <a:ea typeface="Times New Roman" panose="02020603050405020304" pitchFamily="18" charset="0"/>
              </a:rPr>
              <a:t> </a:t>
            </a:r>
            <a:r>
              <a:rPr lang="en-US" sz="3200">
                <a:latin typeface="VNI-Times" pitchFamily="2" charset="0"/>
                <a:ea typeface="Times New Roman" panose="02020603050405020304" pitchFamily="18" charset="0"/>
              </a:rPr>
              <a:t>Rôle baûo veä OP coù cô caáu hoaït ñoäng goàm hai ñaàu noái:</a:t>
            </a:r>
            <a:endParaRPr lang="en-US" sz="3200">
              <a:latin typeface="Times New Roman" panose="02020603050405020304" pitchFamily="18" charset="0"/>
              <a:ea typeface="Times New Roman" panose="02020603050405020304" pitchFamily="18" charset="0"/>
            </a:endParaRPr>
          </a:p>
          <a:p>
            <a:pPr indent="180340">
              <a:spcAft>
                <a:spcPts val="0"/>
              </a:spcAft>
              <a:tabLst>
                <a:tab pos="593725" algn="l"/>
                <a:tab pos="904875" algn="l"/>
              </a:tabLst>
            </a:pPr>
            <a:r>
              <a:rPr lang="en-US" sz="3200">
                <a:solidFill>
                  <a:srgbClr val="FFFF00"/>
                </a:solidFill>
                <a:latin typeface="VNI-Times" pitchFamily="2" charset="0"/>
                <a:ea typeface="Times New Roman" panose="02020603050405020304" pitchFamily="18" charset="0"/>
              </a:rPr>
              <a:t>+ Moät ñaàu noái vaøo caùcte maùy neùn.</a:t>
            </a:r>
            <a:endParaRPr lang="en-US" sz="3200">
              <a:solidFill>
                <a:srgbClr val="FFFF00"/>
              </a:solidFill>
              <a:latin typeface="Times New Roman" panose="02020603050405020304" pitchFamily="18" charset="0"/>
              <a:ea typeface="Times New Roman" panose="02020603050405020304" pitchFamily="18" charset="0"/>
            </a:endParaRPr>
          </a:p>
          <a:p>
            <a:pPr indent="180340">
              <a:spcAft>
                <a:spcPts val="0"/>
              </a:spcAft>
              <a:tabLst>
                <a:tab pos="593725" algn="l"/>
                <a:tab pos="904875" algn="l"/>
              </a:tabLst>
            </a:pPr>
            <a:r>
              <a:rPr lang="en-US" sz="3200">
                <a:solidFill>
                  <a:srgbClr val="FFFF00"/>
                </a:solidFill>
                <a:latin typeface="VNI-Times" pitchFamily="2" charset="0"/>
                <a:ea typeface="Times New Roman" panose="02020603050405020304" pitchFamily="18" charset="0"/>
              </a:rPr>
              <a:t>+ Ñaàu kia noái vaøo ñöôøng ñi cuûa bôm daàu.</a:t>
            </a:r>
            <a:endParaRPr lang="en-US" sz="3200">
              <a:solidFill>
                <a:srgbClr val="FFFF00"/>
              </a:solidFill>
              <a:latin typeface="Times New Roman" panose="02020603050405020304" pitchFamily="18" charset="0"/>
              <a:ea typeface="Times New Roman" panose="02020603050405020304" pitchFamily="18" charset="0"/>
            </a:endParaRPr>
          </a:p>
          <a:p>
            <a:pPr indent="180340" algn="just">
              <a:spcAft>
                <a:spcPts val="0"/>
              </a:spcAft>
              <a:tabLst>
                <a:tab pos="723900" algn="l"/>
                <a:tab pos="904875" algn="l"/>
              </a:tabLst>
            </a:pPr>
            <a:r>
              <a:rPr lang="en-US" sz="3200">
                <a:latin typeface="VNI-Times" pitchFamily="2" charset="0"/>
                <a:ea typeface="Times New Roman" panose="02020603050405020304" pitchFamily="18" charset="0"/>
              </a:rPr>
              <a:t>Hai ñaàu naøy hoaït ñoäng so le nhau. Ñoàng hoà aùp löïc daàu ñöôïc noái vôùi ñöôøng neùn ñi cuûa bôm daàu chæ aùp suaát bieåu kieán</a:t>
            </a:r>
            <a:r>
              <a:rPr lang="en-US" sz="3200" smtClean="0">
                <a:latin typeface="VNI-Times"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1526656" y="34867"/>
            <a:ext cx="7114649" cy="853514"/>
          </a:xfrm>
          <a:prstGeom prst="rect">
            <a:avLst/>
          </a:prstGeom>
        </p:spPr>
      </p:pic>
      <p:pic>
        <p:nvPicPr>
          <p:cNvPr id="8" name="Picture 7" descr="graphics6"/>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56179" y="629920"/>
            <a:ext cx="5648960" cy="6228080"/>
          </a:xfrm>
          <a:prstGeom prst="rect">
            <a:avLst/>
          </a:prstGeom>
          <a:noFill/>
          <a:ln>
            <a:noFill/>
          </a:ln>
        </p:spPr>
      </p:pic>
    </p:spTree>
    <p:extLst>
      <p:ext uri="{BB962C8B-B14F-4D97-AF65-F5344CB8AC3E}">
        <p14:creationId xmlns:p14="http://schemas.microsoft.com/office/powerpoint/2010/main" val="199812933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17</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3045000" y="156824"/>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772724" y="2430504"/>
            <a:ext cx="10291580" cy="2558906"/>
          </a:xfrm>
          <a:prstGeom prst="rect">
            <a:avLst/>
          </a:prstGeom>
        </p:spPr>
        <p:txBody>
          <a:bodyPr wrap="square">
            <a:spAutoFit/>
          </a:bodyPr>
          <a:lstStyle/>
          <a:p>
            <a:pPr marL="457200" indent="-457200" algn="just">
              <a:spcAft>
                <a:spcPts val="0"/>
              </a:spcAft>
              <a:buFontTx/>
              <a:buChar char="-"/>
              <a:tabLst>
                <a:tab pos="904875" algn="l"/>
              </a:tabLst>
            </a:pPr>
            <a:r>
              <a:rPr lang="en-US" sz="3200" smtClean="0">
                <a:latin typeface="VNI-Times" pitchFamily="2" charset="0"/>
                <a:ea typeface="Times New Roman" panose="02020603050405020304" pitchFamily="18" charset="0"/>
              </a:rPr>
              <a:t>Aùp </a:t>
            </a:r>
            <a:r>
              <a:rPr lang="en-US" sz="3200">
                <a:latin typeface="VNI-Times" pitchFamily="2" charset="0"/>
                <a:ea typeface="Times New Roman" panose="02020603050405020304" pitchFamily="18" charset="0"/>
              </a:rPr>
              <a:t>suaát thaät cuûa daàu P</a:t>
            </a:r>
            <a:r>
              <a:rPr lang="en-US" sz="3200" baseline="-25000">
                <a:latin typeface="VNI-Times" pitchFamily="2" charset="0"/>
                <a:ea typeface="Times New Roman" panose="02020603050405020304" pitchFamily="18" charset="0"/>
              </a:rPr>
              <a:t>daàu­­</a:t>
            </a:r>
            <a:r>
              <a:rPr lang="en-US" sz="3200">
                <a:latin typeface="VNI-Times" pitchFamily="2" charset="0"/>
                <a:ea typeface="Times New Roman" panose="02020603050405020304" pitchFamily="18" charset="0"/>
              </a:rPr>
              <a:t> phaûi luoân ôû moät trò soá nhaát ñònh ñeå maùy neùn hoaït ñoäng bình thöôøng. </a:t>
            </a:r>
            <a:endParaRPr lang="en-US" sz="3200" smtClean="0">
              <a:latin typeface="VNI-Times" pitchFamily="2" charset="0"/>
              <a:ea typeface="Times New Roman" panose="02020603050405020304" pitchFamily="18" charset="0"/>
            </a:endParaRPr>
          </a:p>
          <a:p>
            <a:pPr marL="457200" indent="-457200" algn="just">
              <a:spcAft>
                <a:spcPts val="0"/>
              </a:spcAft>
              <a:buFontTx/>
              <a:buChar char="-"/>
              <a:tabLst>
                <a:tab pos="904875" algn="l"/>
              </a:tabLst>
            </a:pPr>
            <a:r>
              <a:rPr lang="en-US" sz="3200" smtClean="0">
                <a:latin typeface="VNI-Times" pitchFamily="2" charset="0"/>
                <a:ea typeface="Times New Roman" panose="02020603050405020304" pitchFamily="18" charset="0"/>
              </a:rPr>
              <a:t>Ñoái </a:t>
            </a:r>
            <a:r>
              <a:rPr lang="en-US" sz="3200">
                <a:latin typeface="VNI-Times" pitchFamily="2" charset="0"/>
                <a:ea typeface="Times New Roman" panose="02020603050405020304" pitchFamily="18" charset="0"/>
              </a:rPr>
              <a:t>vôùi maùy neùn coù bôm daàu (maùy neùn piston), trò soá naøy thöôøng naèm trong khoaûng (1,2 </a:t>
            </a:r>
            <a:r>
              <a:rPr lang="en-US" sz="3200">
                <a:latin typeface="VNI-Times" pitchFamily="2" charset="0"/>
                <a:ea typeface="Times New Roman" panose="02020603050405020304" pitchFamily="18" charset="0"/>
                <a:sym typeface="Symbol" panose="05050102010706020507" pitchFamily="18" charset="2"/>
              </a:rPr>
              <a:t></a:t>
            </a:r>
            <a:r>
              <a:rPr lang="en-US" sz="3200">
                <a:latin typeface="VNI-Times" pitchFamily="2" charset="0"/>
                <a:ea typeface="Times New Roman" panose="02020603050405020304" pitchFamily="18" charset="0"/>
              </a:rPr>
              <a:t>2 KG/cm</a:t>
            </a:r>
            <a:r>
              <a:rPr lang="en-US" sz="3200" baseline="30000">
                <a:latin typeface="VNI-Times" pitchFamily="2" charset="0"/>
                <a:ea typeface="Times New Roman" panose="02020603050405020304" pitchFamily="18" charset="0"/>
              </a:rPr>
              <a:t>2</a:t>
            </a:r>
            <a:r>
              <a:rPr lang="en-US" sz="3200">
                <a:latin typeface="VNI-Times" pitchFamily="2" charset="0"/>
                <a:ea typeface="Times New Roman" panose="02020603050405020304" pitchFamily="18" charset="0"/>
              </a:rPr>
              <a:t>).</a:t>
            </a:r>
            <a:endParaRPr lang="en-US" sz="3200">
              <a:latin typeface="Times New Roman" panose="02020603050405020304" pitchFamily="18" charset="0"/>
              <a:ea typeface="Times New Roman" panose="02020603050405020304" pitchFamily="18" charset="0"/>
            </a:endParaRPr>
          </a:p>
          <a:p>
            <a:pPr marL="457200" indent="-457200" algn="just">
              <a:lnSpc>
                <a:spcPct val="105000"/>
              </a:lnSpc>
              <a:spcBef>
                <a:spcPts val="100"/>
              </a:spcBef>
              <a:spcAft>
                <a:spcPts val="0"/>
              </a:spcAft>
              <a:buFontTx/>
              <a:buChar char="-"/>
              <a:tabLst>
                <a:tab pos="2743200" algn="ctr"/>
                <a:tab pos="5486400" algn="r"/>
              </a:tabLst>
            </a:pPr>
            <a:endParaRPr lang="en-US" sz="3200" dirty="0">
              <a:effectLst/>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955604" y="1469654"/>
            <a:ext cx="7114649" cy="853514"/>
          </a:xfrm>
          <a:prstGeom prst="rect">
            <a:avLst/>
          </a:prstGeom>
        </p:spPr>
      </p:pic>
    </p:spTree>
    <p:extLst>
      <p:ext uri="{BB962C8B-B14F-4D97-AF65-F5344CB8AC3E}">
        <p14:creationId xmlns:p14="http://schemas.microsoft.com/office/powerpoint/2010/main" val="3572720394"/>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18</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3045000" y="156824"/>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894080" y="1069064"/>
            <a:ext cx="10372860" cy="4771563"/>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200" b="1" dirty="0" smtClean="0">
                <a:solidFill>
                  <a:srgbClr val="FF0000"/>
                </a:solidFill>
                <a:latin typeface="Times New Roman" panose="02020603050405020304" pitchFamily="18" charset="0"/>
                <a:ea typeface="Times New Roman" panose="02020603050405020304" pitchFamily="18" charset="0"/>
              </a:rPr>
              <a:t>d</a:t>
            </a:r>
            <a:r>
              <a:rPr lang="en-US" sz="3200" b="1" dirty="0">
                <a:solidFill>
                  <a:srgbClr val="FF0000"/>
                </a:solidFill>
                <a:latin typeface="Times New Roman" panose="02020603050405020304" pitchFamily="18" charset="0"/>
                <a:ea typeface="Times New Roman" panose="02020603050405020304" pitchFamily="18" charset="0"/>
              </a:rPr>
              <a:t>/</a:t>
            </a:r>
            <a:r>
              <a:rPr lang="en-US" sz="3200" b="1" i="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Bảo</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vệ</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nhiệt</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độ</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đầu</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đẩy</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máy</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nén</a:t>
            </a:r>
            <a:r>
              <a:rPr lang="en-US" sz="3200" dirty="0">
                <a:solidFill>
                  <a:srgbClr val="FF0000"/>
                </a:solidFill>
                <a:latin typeface="Times New Roman" panose="02020603050405020304" pitchFamily="18" charset="0"/>
                <a:ea typeface="Times New Roman" panose="02020603050405020304" pitchFamily="18" charset="0"/>
              </a:rPr>
              <a:t>. </a:t>
            </a:r>
          </a:p>
          <a:p>
            <a:pPr marL="457200" indent="-457200" algn="just">
              <a:lnSpc>
                <a:spcPct val="105000"/>
              </a:lnSpc>
              <a:spcBef>
                <a:spcPts val="100"/>
              </a:spcBef>
              <a:spcAft>
                <a:spcPts val="0"/>
              </a:spcAft>
              <a:buFontTx/>
              <a:buChar char="-"/>
              <a:tabLst>
                <a:tab pos="2743200" algn="ctr"/>
                <a:tab pos="5486400" algn="r"/>
              </a:tabLst>
            </a:pPr>
            <a:r>
              <a:rPr lang="en-US" sz="3200" smtClean="0">
                <a:latin typeface="Times New Roman" panose="02020603050405020304" pitchFamily="18" charset="0"/>
                <a:ea typeface="Times New Roman" panose="02020603050405020304" pitchFamily="18" charset="0"/>
              </a:rPr>
              <a:t>Bảo </a:t>
            </a:r>
            <a:r>
              <a:rPr lang="en-US" sz="3200" dirty="0" err="1">
                <a:latin typeface="Times New Roman" panose="02020603050405020304" pitchFamily="18" charset="0"/>
                <a:ea typeface="Times New Roman" panose="02020603050405020304" pitchFamily="18" charset="0"/>
              </a:rPr>
              <a:t>vệ</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nhiệt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đầu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đẩy</a:t>
            </a:r>
            <a:r>
              <a:rPr lang="en-US" sz="3200" dirty="0">
                <a:latin typeface="Times New Roman" panose="02020603050405020304" pitchFamily="18" charset="0"/>
                <a:ea typeface="Times New Roman" panose="02020603050405020304" pitchFamily="18" charset="0"/>
              </a:rPr>
              <a:t> MN </a:t>
            </a:r>
            <a:r>
              <a:rPr lang="en-US" sz="3200" dirty="0" err="1">
                <a:latin typeface="Times New Roman" panose="02020603050405020304" pitchFamily="18" charset="0"/>
                <a:ea typeface="Times New Roman" panose="02020603050405020304" pitchFamily="18" charset="0"/>
              </a:rPr>
              <a:t>nhằm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không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nhiệt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đó</a:t>
            </a:r>
            <a:r>
              <a:rPr lang="en-US" sz="3200" dirty="0">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vượt</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quá</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mức</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cho</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phép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nếu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không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dầu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bôi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trơn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có</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thể</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bị</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cháy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hủy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môi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chất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lạnh</a:t>
            </a:r>
            <a:r>
              <a:rPr lang="en-US" sz="3200" dirty="0">
                <a:latin typeface="Times New Roman" panose="02020603050405020304" pitchFamily="18" charset="0"/>
                <a:ea typeface="Times New Roman" panose="02020603050405020304" pitchFamily="18" charset="0"/>
              </a:rPr>
              <a:t> NH</a:t>
            </a:r>
            <a:r>
              <a:rPr lang="en-US" sz="3200" baseline="-25000" dirty="0">
                <a:latin typeface="Times New Roman" panose="02020603050405020304" pitchFamily="18" charset="0"/>
                <a:ea typeface="Times New Roman" panose="02020603050405020304" pitchFamily="18" charset="0"/>
              </a:rPr>
              <a:t>3</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cũng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tự</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hủy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nhiệt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đầu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đẩy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đạt</a:t>
            </a:r>
            <a:r>
              <a:rPr lang="en-US" sz="3200" dirty="0">
                <a:latin typeface="Times New Roman" panose="02020603050405020304" pitchFamily="18" charset="0"/>
                <a:ea typeface="Times New Roman" panose="02020603050405020304" pitchFamily="18" charset="0"/>
              </a:rPr>
              <a:t> 136</a:t>
            </a:r>
            <a:r>
              <a:rPr lang="en-US" sz="3200" baseline="30000" dirty="0">
                <a:latin typeface="Times New Roman" panose="02020603050405020304" pitchFamily="18" charset="0"/>
                <a:ea typeface="Times New Roman" panose="02020603050405020304" pitchFamily="18" charset="0"/>
              </a:rPr>
              <a:t>o</a:t>
            </a:r>
            <a:r>
              <a:rPr lang="en-US" sz="3200" dirty="0">
                <a:latin typeface="Times New Roman" panose="02020603050405020304" pitchFamily="18" charset="0"/>
                <a:ea typeface="Times New Roman" panose="02020603050405020304" pitchFamily="18" charset="0"/>
              </a:rPr>
              <a:t>C, </a:t>
            </a:r>
            <a:r>
              <a:rPr lang="en-US" sz="3200" dirty="0" err="1">
                <a:latin typeface="Times New Roman" panose="02020603050405020304" pitchFamily="18" charset="0"/>
                <a:ea typeface="Times New Roman" panose="02020603050405020304" pitchFamily="18" charset="0"/>
              </a:rPr>
              <a:t>chất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lượng</a:t>
            </a:r>
            <a:r>
              <a:rPr lang="en-US" sz="3200" dirty="0">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bôi</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trơn</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giảm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các</a:t>
            </a:r>
            <a:r>
              <a:rPr lang="en-US" sz="3200" dirty="0">
                <a:latin typeface="Times New Roman" panose="02020603050405020304" pitchFamily="18" charset="0"/>
                <a:ea typeface="Times New Roman" panose="02020603050405020304" pitchFamily="18" charset="0"/>
              </a:rPr>
              <a:t> chi </a:t>
            </a:r>
            <a:r>
              <a:rPr lang="en-US" sz="3200" dirty="0" err="1">
                <a:latin typeface="Times New Roman" panose="02020603050405020304" pitchFamily="18" charset="0"/>
                <a:ea typeface="Times New Roman" panose="02020603050405020304" pitchFamily="18" charset="0"/>
              </a:rPr>
              <a:t>tiết</a:t>
            </a:r>
            <a:r>
              <a:rPr lang="en-US" sz="3200" dirty="0">
                <a:latin typeface="Times New Roman" panose="02020603050405020304" pitchFamily="18" charset="0"/>
                <a:ea typeface="Times New Roman" panose="02020603050405020304" pitchFamily="18" charset="0"/>
              </a:rPr>
              <a:t> MN </a:t>
            </a:r>
            <a:r>
              <a:rPr lang="en-US" sz="3200" dirty="0" err="1">
                <a:latin typeface="Times New Roman" panose="02020603050405020304" pitchFamily="18" charset="0"/>
                <a:ea typeface="Times New Roman" panose="02020603050405020304" pitchFamily="18" charset="0"/>
              </a:rPr>
              <a:t>bị</a:t>
            </a:r>
            <a:r>
              <a:rPr lang="en-US" sz="3200" dirty="0">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mài</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mòn</a:t>
            </a:r>
            <a:r>
              <a:rPr lang="en-US" sz="3200">
                <a:latin typeface="Times New Roman" panose="02020603050405020304" pitchFamily="18"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rPr>
              <a:t>sú pắp </a:t>
            </a:r>
            <a:r>
              <a:rPr lang="en-US" sz="3200" dirty="0" err="1">
                <a:latin typeface="Times New Roman" panose="02020603050405020304" pitchFamily="18" charset="0"/>
                <a:ea typeface="Times New Roman" panose="02020603050405020304" pitchFamily="18" charset="0"/>
              </a:rPr>
              <a:t>dễ</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bị</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gãy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hoặc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cong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vênh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bị</a:t>
            </a:r>
            <a:r>
              <a:rPr lang="en-US" sz="3200" dirty="0">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bám</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bụi</a:t>
            </a:r>
            <a:r>
              <a:rPr lang="en-US" sz="3200" dirty="0">
                <a:solidFill>
                  <a:srgbClr val="FFFF00"/>
                </a:solidFill>
                <a:latin typeface="Times New Roman" panose="02020603050405020304" pitchFamily="18" charset="0"/>
                <a:ea typeface="Times New Roman" panose="02020603050405020304" pitchFamily="18" charset="0"/>
              </a:rPr>
              <a:t> than </a:t>
            </a:r>
            <a:r>
              <a:rPr lang="en-US" sz="3200" dirty="0" err="1">
                <a:latin typeface="Times New Roman" panose="02020603050405020304" pitchFamily="18" charset="0"/>
                <a:ea typeface="Times New Roman" panose="02020603050405020304" pitchFamily="18" charset="0"/>
              </a:rPr>
              <a:t>nhiều</a:t>
            </a:r>
            <a:r>
              <a:rPr lang="en-US" sz="320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a:p>
            <a:pPr marL="457200" indent="-457200" algn="just">
              <a:lnSpc>
                <a:spcPct val="105000"/>
              </a:lnSpc>
              <a:spcBef>
                <a:spcPts val="100"/>
              </a:spcBef>
              <a:spcAft>
                <a:spcPts val="0"/>
              </a:spcAft>
              <a:buFontTx/>
              <a:buChar char="-"/>
              <a:tabLst>
                <a:tab pos="2743200" algn="ctr"/>
                <a:tab pos="5486400" algn="r"/>
              </a:tabLst>
            </a:pPr>
            <a:r>
              <a:rPr lang="en-US" sz="3200" smtClean="0">
                <a:latin typeface="Times New Roman" panose="02020603050405020304" pitchFamily="18" charset="0"/>
                <a:ea typeface="Times New Roman" panose="02020603050405020304" pitchFamily="18" charset="0"/>
              </a:rPr>
              <a:t>Nhiệt </a:t>
            </a:r>
            <a:r>
              <a:rPr lang="en-US" sz="3200" dirty="0" err="1">
                <a:latin typeface="Times New Roman" panose="02020603050405020304" pitchFamily="18" charset="0"/>
                <a:ea typeface="Times New Roman" panose="02020603050405020304" pitchFamily="18" charset="0"/>
              </a:rPr>
              <a:t>độ</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quá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cao</a:t>
            </a:r>
            <a:r>
              <a:rPr lang="en-US" sz="3200" dirty="0">
                <a:latin typeface="Times New Roman" panose="02020603050405020304" pitchFamily="18" charset="0"/>
                <a:ea typeface="Times New Roman" panose="02020603050405020304" pitchFamily="18" charset="0"/>
              </a:rPr>
              <a:t> ở </a:t>
            </a:r>
            <a:r>
              <a:rPr lang="en-US" sz="3200" dirty="0" err="1">
                <a:latin typeface="Times New Roman" panose="02020603050405020304" pitchFamily="18" charset="0"/>
                <a:ea typeface="Times New Roman" panose="02020603050405020304" pitchFamily="18" charset="0"/>
              </a:rPr>
              <a:t>đầu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xilanh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còn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gây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ra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tình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trạng</a:t>
            </a:r>
            <a:r>
              <a:rPr lang="en-US" sz="3200" dirty="0">
                <a:latin typeface="Times New Roman" panose="02020603050405020304" pitchFamily="18" charset="0"/>
                <a:ea typeface="Times New Roman" panose="02020603050405020304" pitchFamily="18" charset="0"/>
              </a:rPr>
              <a:t> MN </a:t>
            </a:r>
            <a:r>
              <a:rPr lang="en-US" sz="3200" dirty="0" err="1">
                <a:latin typeface="Times New Roman" panose="02020603050405020304" pitchFamily="18" charset="0"/>
                <a:ea typeface="Times New Roman" panose="02020603050405020304" pitchFamily="18" charset="0"/>
              </a:rPr>
              <a:t>chạy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tốn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điện</a:t>
            </a:r>
            <a:r>
              <a:rPr lang="en-US" sz="3200" dirty="0">
                <a:latin typeface="Times New Roman" panose="02020603050405020304" pitchFamily="18" charset="0"/>
                <a:ea typeface="Times New Roman" panose="02020603050405020304" pitchFamily="18" charset="0"/>
              </a:rPr>
              <a:t> </a:t>
            </a:r>
            <a:r>
              <a:rPr lang="en-US" sz="3200" err="1">
                <a:latin typeface="Times New Roman" panose="02020603050405020304" pitchFamily="18" charset="0"/>
                <a:ea typeface="Times New Roman" panose="02020603050405020304" pitchFamily="18" charset="0"/>
              </a:rPr>
              <a:t>vì</a:t>
            </a:r>
            <a:r>
              <a:rPr lang="en-US" sz="3200">
                <a:latin typeface="Times New Roman" panose="02020603050405020304" pitchFamily="18" charset="0"/>
                <a:ea typeface="Times New Roman" panose="02020603050405020304" pitchFamily="18" charset="0"/>
              </a:rPr>
              <a:t> </a:t>
            </a:r>
            <a:r>
              <a:rPr lang="en-US" sz="3200" smtClean="0">
                <a:solidFill>
                  <a:srgbClr val="FFFF00"/>
                </a:solidFill>
                <a:latin typeface="Times New Roman" panose="02020603050405020304" pitchFamily="18" charset="0"/>
                <a:ea typeface="Times New Roman" panose="02020603050405020304" pitchFamily="18" charset="0"/>
              </a:rPr>
              <a:t>tỉ </a:t>
            </a:r>
            <a:r>
              <a:rPr lang="en-US" sz="3200" dirty="0" err="1">
                <a:solidFill>
                  <a:srgbClr val="FFFF00"/>
                </a:solidFill>
                <a:latin typeface="Times New Roman" panose="02020603050405020304" pitchFamily="18" charset="0"/>
                <a:ea typeface="Times New Roman" panose="02020603050405020304" pitchFamily="18" charset="0"/>
              </a:rPr>
              <a:t>số</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nén</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quá</a:t>
            </a:r>
            <a:r>
              <a:rPr lang="en-US" sz="3200" dirty="0">
                <a:latin typeface="Times New Roman" panose="02020603050405020304" pitchFamily="18" charset="0"/>
                <a:ea typeface="Times New Roman" panose="02020603050405020304" pitchFamily="18" charset="0"/>
              </a:rPr>
              <a:t> </a:t>
            </a:r>
            <a:r>
              <a:rPr lang="en-US" sz="3200" err="1">
                <a:latin typeface="Times New Roman" panose="02020603050405020304" pitchFamily="18" charset="0"/>
                <a:ea typeface="Times New Roman" panose="02020603050405020304" pitchFamily="18" charset="0"/>
              </a:rPr>
              <a:t>cao</a:t>
            </a:r>
            <a:r>
              <a:rPr lang="en-US" sz="3200" smtClean="0">
                <a:latin typeface="Times New Roman" panose="02020603050405020304" pitchFamily="18"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1189804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19</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3045000" y="156824"/>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1076960" y="1611440"/>
            <a:ext cx="9916160" cy="2186240"/>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200" b="1" dirty="0" smtClean="0">
                <a:solidFill>
                  <a:srgbClr val="FF0000"/>
                </a:solidFill>
                <a:latin typeface="Times New Roman" panose="02020603050405020304" pitchFamily="18" charset="0"/>
                <a:ea typeface="Times New Roman" panose="02020603050405020304" pitchFamily="18" charset="0"/>
              </a:rPr>
              <a:t>d</a:t>
            </a:r>
            <a:r>
              <a:rPr lang="en-US" sz="3200" b="1" dirty="0">
                <a:solidFill>
                  <a:srgbClr val="FF0000"/>
                </a:solidFill>
                <a:latin typeface="Times New Roman" panose="02020603050405020304" pitchFamily="18" charset="0"/>
                <a:ea typeface="Times New Roman" panose="02020603050405020304" pitchFamily="18" charset="0"/>
              </a:rPr>
              <a:t>/</a:t>
            </a:r>
            <a:r>
              <a:rPr lang="en-US" sz="3200" b="1" i="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Bảo</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vệ</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nhiệt</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độ</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đầu</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đẩy</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máy</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nén</a:t>
            </a:r>
            <a:r>
              <a:rPr lang="en-US" sz="3200" dirty="0">
                <a:solidFill>
                  <a:srgbClr val="FF0000"/>
                </a:solidFill>
                <a:latin typeface="Times New Roman" panose="02020603050405020304" pitchFamily="18" charset="0"/>
                <a:ea typeface="Times New Roman" panose="02020603050405020304" pitchFamily="18" charset="0"/>
              </a:rPr>
              <a:t>. </a:t>
            </a:r>
          </a:p>
          <a:p>
            <a:pPr marL="457200" indent="-457200" algn="just">
              <a:lnSpc>
                <a:spcPct val="105000"/>
              </a:lnSpc>
              <a:spcBef>
                <a:spcPts val="100"/>
              </a:spcBef>
              <a:spcAft>
                <a:spcPts val="0"/>
              </a:spcAft>
              <a:buFontTx/>
              <a:buChar char="-"/>
              <a:tabLst>
                <a:tab pos="2743200" algn="ctr"/>
                <a:tab pos="5486400" algn="r"/>
              </a:tabLst>
            </a:pPr>
            <a:r>
              <a:rPr lang="en-US" sz="3200" smtClean="0">
                <a:latin typeface="Times New Roman" panose="02020603050405020304" pitchFamily="18" charset="0"/>
                <a:ea typeface="Times New Roman" panose="02020603050405020304" pitchFamily="18" charset="0"/>
              </a:rPr>
              <a:t>Bảo </a:t>
            </a:r>
            <a:r>
              <a:rPr lang="en-US" sz="3200" dirty="0" err="1">
                <a:latin typeface="Times New Roman" panose="02020603050405020304" pitchFamily="18" charset="0"/>
                <a:ea typeface="Times New Roman" panose="02020603050405020304" pitchFamily="18" charset="0"/>
              </a:rPr>
              <a:t>vệ</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nhiệt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đầu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đẩy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đơn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giản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nhất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dùng</a:t>
            </a:r>
            <a:r>
              <a:rPr lang="en-US" sz="3200" dirty="0">
                <a:latin typeface="Times New Roman" panose="02020603050405020304" pitchFamily="18" charset="0"/>
                <a:ea typeface="Times New Roman" panose="02020603050405020304" pitchFamily="18" charset="0"/>
              </a:rPr>
              <a:t> </a:t>
            </a:r>
            <a:r>
              <a:rPr lang="en-US" sz="3200" dirty="0">
                <a:solidFill>
                  <a:srgbClr val="FFFF00"/>
                </a:solidFill>
                <a:latin typeface="Times New Roman" panose="02020603050405020304" pitchFamily="18" charset="0"/>
                <a:ea typeface="Times New Roman" panose="02020603050405020304" pitchFamily="18" charset="0"/>
              </a:rPr>
              <a:t>thermistor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có</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đầu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cảm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nhiệt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gắn</a:t>
            </a:r>
            <a:r>
              <a:rPr lang="en-US" sz="3200" dirty="0">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trực</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tiếp</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rPr>
              <a:t>ở </a:t>
            </a:r>
            <a:r>
              <a:rPr lang="en-US" sz="3200" dirty="0" err="1">
                <a:latin typeface="Times New Roman" panose="02020603050405020304" pitchFamily="18" charset="0"/>
                <a:ea typeface="Times New Roman" panose="02020603050405020304" pitchFamily="18" charset="0"/>
              </a:rPr>
              <a:t>họng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đẩy</a:t>
            </a:r>
            <a:r>
              <a:rPr lang="en-US" sz="320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a:p>
            <a:pPr marL="457200" indent="-457200" algn="just">
              <a:lnSpc>
                <a:spcPct val="105000"/>
              </a:lnSpc>
              <a:spcBef>
                <a:spcPts val="100"/>
              </a:spcBef>
              <a:spcAft>
                <a:spcPts val="0"/>
              </a:spcAft>
              <a:buFontTx/>
              <a:buChar char="-"/>
              <a:tabLst>
                <a:tab pos="2743200" algn="ctr"/>
                <a:tab pos="5486400" algn="r"/>
              </a:tabLst>
            </a:pPr>
            <a:r>
              <a:rPr lang="en-US" sz="3200" smtClean="0">
                <a:latin typeface="Times New Roman" panose="02020603050405020304" pitchFamily="18" charset="0"/>
                <a:ea typeface="Times New Roman" panose="02020603050405020304" pitchFamily="18" charset="0"/>
              </a:rPr>
              <a:t>Phương </a:t>
            </a:r>
            <a:r>
              <a:rPr lang="en-US" sz="3200" dirty="0" err="1">
                <a:latin typeface="Times New Roman" panose="02020603050405020304" pitchFamily="18" charset="0"/>
                <a:ea typeface="Times New Roman" panose="02020603050405020304" pitchFamily="18" charset="0"/>
              </a:rPr>
              <a:t>pháp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này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chỉ</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dụng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MN </a:t>
            </a:r>
            <a:r>
              <a:rPr lang="en-US" sz="3200" dirty="0" err="1">
                <a:latin typeface="Times New Roman" panose="02020603050405020304" pitchFamily="18" charset="0"/>
                <a:ea typeface="Times New Roman" panose="02020603050405020304" pitchFamily="18" charset="0"/>
              </a:rPr>
              <a:t>cỡ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trung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err="1">
                <a:latin typeface="Times New Roman" panose="02020603050405020304" pitchFamily="18" charset="0"/>
                <a:ea typeface="Times New Roman" panose="02020603050405020304" pitchFamily="18" charset="0"/>
              </a:rPr>
              <a:t>lớn</a:t>
            </a:r>
            <a:r>
              <a:rPr lang="en-US" sz="3200" smtClean="0">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1693238362"/>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20</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3045000" y="156824"/>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511714" y="1104975"/>
            <a:ext cx="11174325" cy="6077561"/>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200" b="1" dirty="0">
                <a:solidFill>
                  <a:srgbClr val="FF0000"/>
                </a:solidFill>
                <a:latin typeface="Times New Roman" panose="02020603050405020304" pitchFamily="18" charset="0"/>
                <a:ea typeface="Times New Roman" panose="02020603050405020304" pitchFamily="18" charset="0"/>
              </a:rPr>
              <a:t>e/ </a:t>
            </a:r>
            <a:r>
              <a:rPr lang="en-US" sz="3200" b="1" dirty="0" err="1">
                <a:solidFill>
                  <a:srgbClr val="FF0000"/>
                </a:solidFill>
                <a:latin typeface="Times New Roman" panose="02020603050405020304" pitchFamily="18" charset="0"/>
                <a:ea typeface="Times New Roman" panose="02020603050405020304" pitchFamily="18" charset="0"/>
              </a:rPr>
              <a:t>Bảo</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vệ</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nhiệt</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độ</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cuộn</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dây</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động</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cơ</a:t>
            </a:r>
            <a:r>
              <a:rPr lang="en-US" sz="3200" b="1" dirty="0">
                <a:solidFill>
                  <a:srgbClr val="FF0000"/>
                </a:solidFill>
                <a:latin typeface="Times New Roman" panose="02020603050405020304" pitchFamily="18" charset="0"/>
                <a:ea typeface="Times New Roman" panose="02020603050405020304" pitchFamily="18" charset="0"/>
              </a:rPr>
              <a:t>.</a:t>
            </a:r>
            <a:endParaRPr lang="en-US" sz="3200" dirty="0">
              <a:solidFill>
                <a:srgbClr val="FF0000"/>
              </a:solidFill>
              <a:latin typeface="Times New Roman" panose="02020603050405020304" pitchFamily="18" charset="0"/>
              <a:ea typeface="Times New Roman" panose="02020603050405020304" pitchFamily="18" charset="0"/>
            </a:endParaRPr>
          </a:p>
          <a:p>
            <a:pPr algn="just">
              <a:spcBef>
                <a:spcPts val="100"/>
              </a:spcBef>
              <a:spcAft>
                <a:spcPts val="0"/>
              </a:spcAft>
              <a:tabLst>
                <a:tab pos="2743200" algn="ctr"/>
                <a:tab pos="5486400" algn="r"/>
              </a:tabLst>
            </a:pPr>
            <a:r>
              <a:rPr lang="en-US" sz="3200" dirty="0">
                <a:latin typeface="Times New Roman" panose="02020603050405020304" pitchFamily="18" charset="0"/>
                <a:ea typeface="Times New Roman" panose="02020603050405020304" pitchFamily="18" charset="0"/>
              </a:rPr>
              <a:t>	- </a:t>
            </a:r>
            <a:r>
              <a:rPr lang="en-US" sz="3200" dirty="0" err="1">
                <a:latin typeface="Times New Roman" panose="02020603050405020304" pitchFamily="18" charset="0"/>
                <a:ea typeface="Times New Roman" panose="02020603050405020304" pitchFamily="18" charset="0"/>
              </a:rPr>
              <a:t>Khi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việc</a:t>
            </a:r>
            <a:r>
              <a:rPr lang="en-US" sz="3200" dirty="0">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quá</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tải</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mất</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pha</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lệch</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pha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cuộn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dây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cần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phải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được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bảo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vệ</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nhiệt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vượt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quá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mức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phép</a:t>
            </a:r>
            <a:r>
              <a:rPr lang="en-US" sz="320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a:p>
            <a:pPr algn="just">
              <a:spcBef>
                <a:spcPts val="100"/>
              </a:spcBef>
              <a:spcAft>
                <a:spcPts val="0"/>
              </a:spcAft>
              <a:tabLst>
                <a:tab pos="2743200" algn="ctr"/>
                <a:tab pos="5486400" algn="r"/>
              </a:tabLst>
            </a:pPr>
            <a:r>
              <a:rPr lang="en-US" sz="3200" smtClean="0">
                <a:latin typeface="Times New Roman" panose="02020603050405020304" pitchFamily="18" charset="0"/>
                <a:ea typeface="Times New Roman" panose="02020603050405020304" pitchFamily="18" charset="0"/>
              </a:rPr>
              <a:t>Dạng </a:t>
            </a:r>
            <a:r>
              <a:rPr lang="en-US" sz="3200" dirty="0" err="1">
                <a:latin typeface="Times New Roman" panose="02020603050405020304" pitchFamily="18" charset="0"/>
                <a:ea typeface="Times New Roman" panose="02020603050405020304" pitchFamily="18" charset="0"/>
              </a:rPr>
              <a:t>bảo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vệ</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này</a:t>
            </a:r>
            <a:r>
              <a:rPr lang="en-US" sz="3200" dirty="0">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chỉ</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dùng</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MN </a:t>
            </a:r>
            <a:r>
              <a:rPr lang="en-US" sz="3200" dirty="0" err="1">
                <a:latin typeface="Times New Roman" panose="02020603050405020304" pitchFamily="18" charset="0"/>
                <a:ea typeface="Times New Roman" panose="02020603050405020304" pitchFamily="18" charset="0"/>
              </a:rPr>
              <a:t>kín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nửa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kín</a:t>
            </a:r>
            <a:r>
              <a:rPr lang="en-US" sz="320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a:p>
            <a:pPr algn="just">
              <a:spcBef>
                <a:spcPts val="100"/>
              </a:spcBef>
              <a:spcAft>
                <a:spcPts val="0"/>
              </a:spcAft>
              <a:tabLst>
                <a:tab pos="2743200" algn="ctr"/>
                <a:tab pos="5486400" algn="r"/>
              </a:tabLst>
            </a:pPr>
            <a:r>
              <a:rPr lang="en-US" sz="3200" smtClean="0">
                <a:latin typeface="Times New Roman" panose="02020603050405020304" pitchFamily="18" charset="0"/>
                <a:ea typeface="Times New Roman" panose="02020603050405020304" pitchFamily="18" charset="0"/>
              </a:rPr>
              <a:t>Dụng </a:t>
            </a:r>
            <a:r>
              <a:rPr lang="en-US" sz="3200" dirty="0" err="1">
                <a:latin typeface="Times New Roman" panose="02020603050405020304" pitchFamily="18" charset="0"/>
                <a:ea typeface="Times New Roman" panose="02020603050405020304" pitchFamily="18" charset="0"/>
              </a:rPr>
              <a:t>cụ</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thường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dùng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rPr>
              <a:t> </a:t>
            </a:r>
            <a:r>
              <a:rPr lang="en-US" sz="3200" dirty="0">
                <a:solidFill>
                  <a:srgbClr val="FFFF00"/>
                </a:solidFill>
                <a:latin typeface="Times New Roman" panose="02020603050405020304" pitchFamily="18" charset="0"/>
                <a:ea typeface="Times New Roman" panose="02020603050405020304" pitchFamily="18" charset="0"/>
              </a:rPr>
              <a:t>PTC Thermistor </a:t>
            </a:r>
            <a:r>
              <a:rPr lang="en-US" sz="3200" dirty="0" err="1">
                <a:latin typeface="Times New Roman" panose="02020603050405020304" pitchFamily="18" charset="0"/>
                <a:ea typeface="Times New Roman" panose="02020603050405020304" pitchFamily="18" charset="0"/>
              </a:rPr>
              <a:t>có</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đầu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cảm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nhiệt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được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gắn</a:t>
            </a:r>
            <a:r>
              <a:rPr lang="en-US" sz="3200" dirty="0">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trực</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tiếp</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áp</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chặt</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bộ</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dây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quấn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để</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lấy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tín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hiệu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kịp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thời</a:t>
            </a:r>
            <a:r>
              <a:rPr lang="en-US" sz="320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a:p>
            <a:pPr algn="just">
              <a:spcBef>
                <a:spcPts val="100"/>
              </a:spcBef>
              <a:spcAft>
                <a:spcPts val="0"/>
              </a:spcAft>
              <a:tabLst>
                <a:tab pos="2743200" algn="ctr"/>
                <a:tab pos="5486400" algn="r"/>
              </a:tabLst>
            </a:pPr>
            <a:r>
              <a:rPr lang="en-US" sz="3200" smtClean="0">
                <a:latin typeface="Times New Roman" panose="02020603050405020304" pitchFamily="18" charset="0"/>
                <a:ea typeface="Times New Roman" panose="02020603050405020304" pitchFamily="18" charset="0"/>
              </a:rPr>
              <a:t>Ngoài </a:t>
            </a:r>
            <a:r>
              <a:rPr lang="en-US" sz="3200" dirty="0" err="1">
                <a:latin typeface="Times New Roman" panose="02020603050405020304" pitchFamily="18" charset="0"/>
                <a:ea typeface="Times New Roman" panose="02020603050405020304" pitchFamily="18" charset="0"/>
              </a:rPr>
              <a:t>việc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bảo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vệ</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nhiệt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cuộn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dây</a:t>
            </a:r>
            <a:r>
              <a:rPr lang="en-US" sz="3200" dirty="0">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động</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cơ</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còn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được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bảo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vệ</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về</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điện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như</a:t>
            </a:r>
            <a:r>
              <a:rPr lang="en-US" sz="3200" dirty="0">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bảo</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vệ</a:t>
            </a:r>
            <a:r>
              <a:rPr lang="en-US" sz="3200" dirty="0">
                <a:solidFill>
                  <a:srgbClr val="FFFF00"/>
                </a:solidFill>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mất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mất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xứng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quá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tải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bằng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các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khí</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cụ</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điện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như</a:t>
            </a:r>
            <a:r>
              <a:rPr lang="en-US" sz="3200" dirty="0">
                <a:latin typeface="Times New Roman" panose="02020603050405020304" pitchFamily="18" charset="0"/>
                <a:ea typeface="Times New Roman" panose="02020603050405020304" pitchFamily="18" charset="0"/>
              </a:rPr>
              <a:t>: Relay </a:t>
            </a:r>
            <a:r>
              <a:rPr lang="en-US" sz="3200" dirty="0" err="1">
                <a:latin typeface="Times New Roman" panose="02020603050405020304" pitchFamily="18" charset="0"/>
                <a:ea typeface="Times New Roman" panose="02020603050405020304" pitchFamily="18" charset="0"/>
              </a:rPr>
              <a:t>nhiệt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Aptomat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Công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tắc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Cầu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chì</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v.v</a:t>
            </a:r>
            <a:r>
              <a:rPr lang="en-US" sz="3200" dirty="0">
                <a:latin typeface="Times New Roman" panose="02020603050405020304" pitchFamily="18" charset="0"/>
                <a:ea typeface="Times New Roman" panose="02020603050405020304" pitchFamily="18" charset="0"/>
              </a:rPr>
              <a:t>…</a:t>
            </a:r>
          </a:p>
          <a:p>
            <a:pPr>
              <a:spcAft>
                <a:spcPts val="0"/>
              </a:spcAft>
            </a:pPr>
            <a:r>
              <a:rPr lang="pt-BR" sz="3200" dirty="0">
                <a:latin typeface="Times New Roman" panose="02020603050405020304" pitchFamily="18" charset="0"/>
                <a:ea typeface="Times New Roman" panose="02020603050405020304" pitchFamily="18" charset="0"/>
              </a:rPr>
              <a:t/>
            </a:r>
            <a:br>
              <a:rPr lang="pt-BR" sz="3200" dirty="0">
                <a:latin typeface="Times New Roman" panose="02020603050405020304" pitchFamily="18" charset="0"/>
                <a:ea typeface="Times New Roman" panose="02020603050405020304" pitchFamily="18" charset="0"/>
              </a:rPr>
            </a:br>
            <a:r>
              <a:rPr lang="en-US" sz="3200" dirty="0">
                <a:latin typeface="Times New Roman" panose="02020603050405020304" pitchFamily="18" charset="0"/>
                <a:ea typeface="Times New Roman" panose="02020603050405020304" pitchFamily="18" charset="0"/>
              </a:rPr>
              <a:t> </a:t>
            </a:r>
            <a:endParaRPr lang="en-US"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74984110"/>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21</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2110280" y="622878"/>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931834" y="2174315"/>
            <a:ext cx="9484592" cy="2678682"/>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200" b="1" dirty="0" smtClean="0">
                <a:solidFill>
                  <a:srgbClr val="FF0000"/>
                </a:solidFill>
                <a:latin typeface="Times New Roman" panose="02020603050405020304" pitchFamily="18" charset="0"/>
                <a:ea typeface="Times New Roman" panose="02020603050405020304" pitchFamily="18" charset="0"/>
              </a:rPr>
              <a:t>f</a:t>
            </a:r>
            <a:r>
              <a:rPr lang="en-US" sz="3200" b="1" dirty="0">
                <a:solidFill>
                  <a:srgbClr val="FF0000"/>
                </a:solidFill>
                <a:latin typeface="Times New Roman" panose="02020603050405020304" pitchFamily="18" charset="0"/>
                <a:ea typeface="Times New Roman" panose="02020603050405020304" pitchFamily="18" charset="0"/>
              </a:rPr>
              <a:t>/.</a:t>
            </a:r>
            <a:r>
              <a:rPr lang="en-US" sz="3200" b="1" i="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Bảo</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vệ</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nước</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làm</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mát</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đầu</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máy</a:t>
            </a:r>
            <a:r>
              <a:rPr lang="en-US" sz="3200" b="1" dirty="0">
                <a:solidFill>
                  <a:srgbClr val="FF0000"/>
                </a:solidFill>
                <a:latin typeface="Times New Roman" panose="02020603050405020304" pitchFamily="18" charset="0"/>
                <a:ea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rPr>
              <a:t>nén</a:t>
            </a:r>
            <a:r>
              <a:rPr lang="en-US" sz="3200" b="1" dirty="0">
                <a:solidFill>
                  <a:srgbClr val="FF0000"/>
                </a:solidFill>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nhằm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tránh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tình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trạng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nhiệt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đầu</a:t>
            </a:r>
            <a:r>
              <a:rPr lang="en-US" sz="3200" dirty="0">
                <a:latin typeface="Times New Roman" panose="02020603050405020304" pitchFamily="18" charset="0"/>
                <a:ea typeface="Times New Roman" panose="02020603050405020304" pitchFamily="18" charset="0"/>
              </a:rPr>
              <a:t> MN </a:t>
            </a:r>
            <a:r>
              <a:rPr lang="en-US" sz="3200" dirty="0" err="1">
                <a:latin typeface="Times New Roman" panose="02020603050405020304" pitchFamily="18" charset="0"/>
                <a:ea typeface="Times New Roman" panose="02020603050405020304" pitchFamily="18" charset="0"/>
              </a:rPr>
              <a:t>tăng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vượt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quá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mức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phép</a:t>
            </a:r>
            <a:r>
              <a:rPr lang="en-US" sz="320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r>
              <a:rPr lang="en-US" sz="3200" smtClean="0">
                <a:latin typeface="Times New Roman" panose="02020603050405020304" pitchFamily="18" charset="0"/>
                <a:ea typeface="Times New Roman" panose="02020603050405020304" pitchFamily="18" charset="0"/>
              </a:rPr>
              <a:t>Thiết </a:t>
            </a:r>
            <a:r>
              <a:rPr lang="en-US" sz="3200" dirty="0" err="1">
                <a:latin typeface="Times New Roman" panose="02020603050405020304" pitchFamily="18" charset="0"/>
                <a:ea typeface="Times New Roman" panose="02020603050405020304" pitchFamily="18" charset="0"/>
              </a:rPr>
              <a:t>bị</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bảo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vệ</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rPr>
              <a:t> relay </a:t>
            </a:r>
            <a:r>
              <a:rPr lang="en-US" sz="3200" dirty="0" err="1">
                <a:latin typeface="Times New Roman" panose="02020603050405020304" pitchFamily="18" charset="0"/>
                <a:ea typeface="Times New Roman" panose="02020603050405020304" pitchFamily="18" charset="0"/>
              </a:rPr>
              <a:t>lưu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lượng</a:t>
            </a:r>
            <a:r>
              <a:rPr lang="en-US" sz="3200" dirty="0">
                <a:latin typeface="Times New Roman" panose="02020603050405020304" pitchFamily="18" charset="0"/>
                <a:ea typeface="Times New Roman" panose="02020603050405020304" pitchFamily="18" charset="0"/>
              </a:rPr>
              <a:t> </a:t>
            </a:r>
            <a:r>
              <a:rPr lang="en-US" sz="3200" dirty="0" err="1">
                <a:solidFill>
                  <a:srgbClr val="FFFF00"/>
                </a:solidFill>
                <a:latin typeface="Times New Roman" panose="02020603050405020304" pitchFamily="18" charset="0"/>
                <a:ea typeface="Times New Roman" panose="02020603050405020304" pitchFamily="18" charset="0"/>
              </a:rPr>
              <a:t>hoặc</a:t>
            </a:r>
            <a:r>
              <a:rPr lang="en-US" sz="3200" dirty="0">
                <a:latin typeface="Times New Roman" panose="02020603050405020304" pitchFamily="18" charset="0"/>
                <a:ea typeface="Times New Roman" panose="02020603050405020304" pitchFamily="18" charset="0"/>
              </a:rPr>
              <a:t> relay </a:t>
            </a:r>
            <a:r>
              <a:rPr lang="en-US" sz="3200" dirty="0" err="1">
                <a:latin typeface="Times New Roman" panose="02020603050405020304" pitchFamily="18" charset="0"/>
                <a:ea typeface="Times New Roman" panose="02020603050405020304" pitchFamily="18" charset="0"/>
              </a:rPr>
              <a:t>dòng</a:t>
            </a:r>
            <a:r>
              <a:rPr lang="en-US" sz="3200" dirty="0">
                <a:latin typeface="Times New Roman" panose="02020603050405020304" pitchFamily="18" charset="0"/>
                <a:ea typeface="Times New Roman" panose="02020603050405020304" pitchFamily="18" charset="0"/>
              </a:rPr>
              <a:t> </a:t>
            </a:r>
            <a:r>
              <a:rPr lang="en-US" sz="3200" err="1">
                <a:latin typeface="Times New Roman" panose="02020603050405020304" pitchFamily="18" charset="0"/>
                <a:ea typeface="Times New Roman" panose="02020603050405020304" pitchFamily="18" charset="0"/>
              </a:rPr>
              <a:t>chảy</a:t>
            </a:r>
            <a:r>
              <a:rPr lang="en-US" sz="3200" smtClean="0">
                <a:latin typeface="Times New Roman" panose="02020603050405020304" pitchFamily="18" charset="0"/>
                <a:ea typeface="Times New Roman" panose="02020603050405020304" pitchFamily="18" charset="0"/>
              </a:rPr>
              <a:t>.</a:t>
            </a:r>
          </a:p>
          <a:p>
            <a:pPr marL="474980" algn="just">
              <a:spcAft>
                <a:spcPts val="0"/>
              </a:spcAft>
            </a:pPr>
            <a:endParaRPr lang="en-US" sz="3200">
              <a:latin typeface="VNI-Times" pitchFamily="2" charset="0"/>
              <a:ea typeface="Times New Roman" panose="02020603050405020304" pitchFamily="18" charset="0"/>
              <a:cs typeface="Times New Roman" panose="02020603050405020304" pitchFamily="18" charset="0"/>
            </a:endParaRPr>
          </a:p>
          <a:p>
            <a:pPr algn="just">
              <a:lnSpc>
                <a:spcPct val="105000"/>
              </a:lnSpc>
              <a:spcBef>
                <a:spcPts val="100"/>
              </a:spcBef>
              <a:spcAft>
                <a:spcPts val="0"/>
              </a:spcAft>
              <a:tabLst>
                <a:tab pos="2743200" algn="ctr"/>
                <a:tab pos="5486400" algn="r"/>
              </a:tabLst>
            </a:pPr>
            <a:endParaRPr lang="en-US" sz="3200" smtClean="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84450552"/>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22</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2110280" y="622878"/>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772724" y="1232478"/>
            <a:ext cx="9484592" cy="4524315"/>
          </a:xfrm>
          <a:prstGeom prst="rect">
            <a:avLst/>
          </a:prstGeom>
        </p:spPr>
        <p:txBody>
          <a:bodyPr wrap="square">
            <a:spAutoFit/>
          </a:bodyPr>
          <a:lstStyle/>
          <a:p>
            <a:pPr>
              <a:spcAft>
                <a:spcPts val="0"/>
              </a:spcAft>
            </a:pPr>
            <a:r>
              <a:rPr lang="en-US" sz="3200" b="1" smtClean="0">
                <a:solidFill>
                  <a:srgbClr val="FF0000"/>
                </a:solidFill>
                <a:latin typeface="VNI-Times" pitchFamily="2" charset="0"/>
                <a:ea typeface="Times New Roman" panose="02020603050405020304" pitchFamily="18" charset="0"/>
              </a:rPr>
              <a:t>Ví </a:t>
            </a:r>
            <a:r>
              <a:rPr lang="en-US" sz="3200" b="1">
                <a:solidFill>
                  <a:srgbClr val="FF0000"/>
                </a:solidFill>
                <a:latin typeface="VNI-Times" pitchFamily="2" charset="0"/>
                <a:ea typeface="Times New Roman" panose="02020603050405020304" pitchFamily="18" charset="0"/>
              </a:rPr>
              <a:t>duï: </a:t>
            </a:r>
            <a:endParaRPr lang="en-US" sz="3200">
              <a:solidFill>
                <a:srgbClr val="FF0000"/>
              </a:solidFill>
              <a:latin typeface="Times New Roman" panose="02020603050405020304" pitchFamily="18" charset="0"/>
              <a:ea typeface="Times New Roman" panose="02020603050405020304" pitchFamily="18" charset="0"/>
            </a:endParaRPr>
          </a:p>
          <a:p>
            <a:pPr indent="216535" algn="just">
              <a:spcAft>
                <a:spcPts val="0"/>
              </a:spcAft>
              <a:tabLst>
                <a:tab pos="540385" algn="l"/>
              </a:tabLst>
            </a:pPr>
            <a:r>
              <a:rPr lang="en-US" sz="3200">
                <a:latin typeface="VNI-Times" pitchFamily="2" charset="0"/>
                <a:ea typeface="Times New Roman" panose="02020603050405020304" pitchFamily="18" charset="0"/>
              </a:rPr>
              <a:t>Moät heä thoáng laïnh laø kho tröõ ñoâng coù nhieät ñoä phoøng laø (-18</a:t>
            </a:r>
            <a:r>
              <a:rPr lang="en-US" sz="3200" baseline="30000">
                <a:latin typeface="VNI-Times" pitchFamily="2" charset="0"/>
                <a:ea typeface="Times New Roman" panose="02020603050405020304" pitchFamily="18" charset="0"/>
              </a:rPr>
              <a:t>0</a:t>
            </a:r>
            <a:r>
              <a:rPr lang="en-US" sz="3200">
                <a:latin typeface="VNI-Times" pitchFamily="2" charset="0"/>
                <a:ea typeface="Times New Roman" panose="02020603050405020304" pitchFamily="18" charset="0"/>
              </a:rPr>
              <a:t>C ñeán -25</a:t>
            </a:r>
            <a:r>
              <a:rPr lang="en-US" sz="3200" baseline="30000">
                <a:latin typeface="VNI-Times" pitchFamily="2" charset="0"/>
                <a:ea typeface="Times New Roman" panose="02020603050405020304" pitchFamily="18" charset="0"/>
              </a:rPr>
              <a:t>0</a:t>
            </a:r>
            <a:r>
              <a:rPr lang="en-US" sz="3200">
                <a:latin typeface="VNI-Times" pitchFamily="2" charset="0"/>
                <a:ea typeface="Times New Roman" panose="02020603050405020304" pitchFamily="18" charset="0"/>
              </a:rPr>
              <a:t>C) giaûi nhieät baèng ñoái löu cöôõng böùc khoâng khí, dung tích kho laø 50 taán, chaïy maùy neùn nöûa kín R502. Khi vaän haønh bình thöôøng caùc thoâng soá treân aùp keá chæ:</a:t>
            </a:r>
            <a:endParaRPr lang="en-US" sz="3200">
              <a:latin typeface="Times New Roman" panose="02020603050405020304" pitchFamily="18" charset="0"/>
              <a:ea typeface="Times New Roman" panose="02020603050405020304" pitchFamily="18" charset="0"/>
            </a:endParaRPr>
          </a:p>
          <a:p>
            <a:pPr indent="216535">
              <a:spcAft>
                <a:spcPts val="0"/>
              </a:spcAft>
              <a:tabLst>
                <a:tab pos="540385" algn="l"/>
              </a:tabLst>
            </a:pPr>
            <a:r>
              <a:rPr lang="en-US" sz="3200">
                <a:latin typeface="VNI-Times" pitchFamily="2" charset="0"/>
                <a:ea typeface="Times New Roman" panose="02020603050405020304" pitchFamily="18" charset="0"/>
              </a:rPr>
              <a:t>	</a:t>
            </a:r>
            <a:r>
              <a:rPr lang="en-US" sz="3200" smtClean="0">
                <a:latin typeface="VNI-Times" pitchFamily="2" charset="0"/>
                <a:ea typeface="Times New Roman" panose="02020603050405020304" pitchFamily="18" charset="0"/>
              </a:rPr>
              <a:t> P</a:t>
            </a:r>
            <a:r>
              <a:rPr lang="en-US" sz="3200" b="1" baseline="-25000" smtClean="0">
                <a:latin typeface="VNI-Times" pitchFamily="2" charset="0"/>
                <a:ea typeface="Times New Roman" panose="02020603050405020304" pitchFamily="18" charset="0"/>
              </a:rPr>
              <a:t>hut</a:t>
            </a:r>
            <a:r>
              <a:rPr lang="en-US" sz="3200" b="1" smtClean="0">
                <a:latin typeface="VNI-Times" pitchFamily="2" charset="0"/>
                <a:ea typeface="Times New Roman" panose="02020603050405020304" pitchFamily="18" charset="0"/>
              </a:rPr>
              <a:t> </a:t>
            </a:r>
            <a:r>
              <a:rPr lang="en-US" sz="3200" b="1">
                <a:latin typeface="VNI-Times" pitchFamily="2" charset="0"/>
                <a:ea typeface="Times New Roman" panose="02020603050405020304" pitchFamily="18" charset="0"/>
              </a:rPr>
              <a:t>= </a:t>
            </a:r>
            <a:r>
              <a:rPr lang="en-US" sz="3200">
                <a:latin typeface="VNI-Times" pitchFamily="2" charset="0"/>
                <a:ea typeface="Times New Roman" panose="02020603050405020304" pitchFamily="18" charset="0"/>
              </a:rPr>
              <a:t>(0,7</a:t>
            </a:r>
            <a:r>
              <a:rPr lang="en-US" sz="3200" b="1">
                <a:latin typeface="VNI-Times" pitchFamily="2" charset="0"/>
                <a:ea typeface="Times New Roman" panose="02020603050405020304" pitchFamily="18" charset="0"/>
              </a:rPr>
              <a:t> </a:t>
            </a:r>
            <a:r>
              <a:rPr lang="en-US" sz="3200">
                <a:latin typeface="VNI-Times" pitchFamily="2" charset="0"/>
                <a:ea typeface="Times New Roman" panose="02020603050405020304" pitchFamily="18" charset="0"/>
                <a:sym typeface="Symbol" panose="05050102010706020507" pitchFamily="18" charset="2"/>
              </a:rPr>
              <a:t></a:t>
            </a:r>
            <a:r>
              <a:rPr lang="en-US" sz="3200">
                <a:latin typeface="VNI-Times" pitchFamily="2" charset="0"/>
                <a:ea typeface="Times New Roman" panose="02020603050405020304" pitchFamily="18" charset="0"/>
              </a:rPr>
              <a:t> 1,0 KG/cm</a:t>
            </a:r>
            <a:r>
              <a:rPr lang="en-US" sz="3200" baseline="30000">
                <a:latin typeface="VNI-Times" pitchFamily="2" charset="0"/>
                <a:ea typeface="Times New Roman" panose="02020603050405020304" pitchFamily="18" charset="0"/>
              </a:rPr>
              <a:t>2</a:t>
            </a:r>
            <a:r>
              <a:rPr lang="en-US" sz="3200">
                <a:latin typeface="VNI-Times" pitchFamily="2" charset="0"/>
                <a:ea typeface="Times New Roman" panose="02020603050405020304" pitchFamily="18" charset="0"/>
              </a:rPr>
              <a:t>); </a:t>
            </a:r>
            <a:endParaRPr lang="en-US" sz="3200" smtClean="0">
              <a:latin typeface="VNI-Times" pitchFamily="2" charset="0"/>
              <a:ea typeface="Times New Roman" panose="02020603050405020304" pitchFamily="18" charset="0"/>
            </a:endParaRPr>
          </a:p>
          <a:p>
            <a:pPr indent="216535">
              <a:spcAft>
                <a:spcPts val="0"/>
              </a:spcAft>
              <a:tabLst>
                <a:tab pos="540385" algn="l"/>
              </a:tabLst>
            </a:pPr>
            <a:r>
              <a:rPr lang="en-US" sz="3200">
                <a:latin typeface="VNI-Times" pitchFamily="2" charset="0"/>
                <a:ea typeface="Times New Roman" panose="02020603050405020304" pitchFamily="18" charset="0"/>
              </a:rPr>
              <a:t> </a:t>
            </a:r>
            <a:r>
              <a:rPr lang="en-US" sz="3200" smtClean="0">
                <a:latin typeface="VNI-Times" pitchFamily="2" charset="0"/>
                <a:ea typeface="Times New Roman" panose="02020603050405020304" pitchFamily="18" charset="0"/>
              </a:rPr>
              <a:t>   P</a:t>
            </a:r>
            <a:r>
              <a:rPr lang="en-US" sz="3200" baseline="-25000" smtClean="0">
                <a:latin typeface="VNI-Times" pitchFamily="2" charset="0"/>
                <a:ea typeface="Times New Roman" panose="02020603050405020304" pitchFamily="18" charset="0"/>
              </a:rPr>
              <a:t>neùn</a:t>
            </a:r>
            <a:r>
              <a:rPr lang="en-US" sz="3200" smtClean="0">
                <a:latin typeface="VNI-Times" pitchFamily="2" charset="0"/>
                <a:ea typeface="Times New Roman" panose="02020603050405020304" pitchFamily="18" charset="0"/>
              </a:rPr>
              <a:t> </a:t>
            </a:r>
            <a:r>
              <a:rPr lang="en-US" sz="3200">
                <a:latin typeface="VNI-Times" pitchFamily="2" charset="0"/>
                <a:ea typeface="Times New Roman" panose="02020603050405020304" pitchFamily="18" charset="0"/>
              </a:rPr>
              <a:t>= (16 </a:t>
            </a:r>
            <a:r>
              <a:rPr lang="en-US" sz="3200">
                <a:latin typeface="VNI-Times" pitchFamily="2" charset="0"/>
                <a:ea typeface="Times New Roman" panose="02020603050405020304" pitchFamily="18" charset="0"/>
                <a:sym typeface="Symbol" panose="05050102010706020507" pitchFamily="18" charset="2"/>
              </a:rPr>
              <a:t></a:t>
            </a:r>
            <a:r>
              <a:rPr lang="en-US" sz="3200">
                <a:latin typeface="VNI-Times" pitchFamily="2" charset="0"/>
                <a:ea typeface="Times New Roman" panose="02020603050405020304" pitchFamily="18" charset="0"/>
              </a:rPr>
              <a:t> 18 KG/cm</a:t>
            </a:r>
            <a:r>
              <a:rPr lang="en-US" sz="3200" baseline="30000">
                <a:latin typeface="VNI-Times" pitchFamily="2" charset="0"/>
                <a:ea typeface="Times New Roman" panose="02020603050405020304" pitchFamily="18" charset="0"/>
              </a:rPr>
              <a:t>2</a:t>
            </a:r>
            <a:r>
              <a:rPr lang="en-US" sz="3200">
                <a:latin typeface="VNI-Times" pitchFamily="2" charset="0"/>
                <a:ea typeface="Times New Roman" panose="02020603050405020304" pitchFamily="18" charset="0"/>
              </a:rPr>
              <a:t>). </a:t>
            </a:r>
            <a:endParaRPr lang="en-US" sz="3200">
              <a:latin typeface="Times New Roman" panose="02020603050405020304" pitchFamily="18" charset="0"/>
              <a:ea typeface="Times New Roman" panose="02020603050405020304" pitchFamily="18" charset="0"/>
            </a:endParaRPr>
          </a:p>
          <a:p>
            <a:pPr indent="216535">
              <a:spcAft>
                <a:spcPts val="0"/>
              </a:spcAft>
              <a:tabLst>
                <a:tab pos="237490" algn="l"/>
                <a:tab pos="540385" algn="l"/>
              </a:tabLst>
            </a:pPr>
            <a:r>
              <a:rPr lang="en-US" sz="3200">
                <a:latin typeface="VNI-Times" pitchFamily="2" charset="0"/>
                <a:ea typeface="Times New Roman" panose="02020603050405020304" pitchFamily="18" charset="0"/>
              </a:rPr>
              <a:t>- </a:t>
            </a:r>
            <a:r>
              <a:rPr lang="en-US" sz="3200" smtClean="0">
                <a:latin typeface="VNI-Times" pitchFamily="2"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cs typeface="Times New Roman" panose="02020603050405020304" pitchFamily="18" charset="0"/>
              </a:rPr>
              <a:t>Hãy xác định các giá </a:t>
            </a:r>
            <a:r>
              <a:rPr lang="en-US" sz="3200" smtClean="0">
                <a:latin typeface="VNI-Times" pitchFamily="2" charset="0"/>
                <a:ea typeface="Times New Roman" panose="02020603050405020304" pitchFamily="18" charset="0"/>
              </a:rPr>
              <a:t>trị caøi </a:t>
            </a:r>
            <a:r>
              <a:rPr lang="en-US" sz="3200">
                <a:latin typeface="VNI-Times" pitchFamily="2" charset="0"/>
                <a:ea typeface="Times New Roman" panose="02020603050405020304" pitchFamily="18" charset="0"/>
              </a:rPr>
              <a:t>ñaët  LP vaø </a:t>
            </a:r>
            <a:r>
              <a:rPr lang="en-US" sz="3200" smtClean="0">
                <a:latin typeface="VNI-Times" pitchFamily="2" charset="0"/>
                <a:ea typeface="Times New Roman" panose="02020603050405020304" pitchFamily="18" charset="0"/>
              </a:rPr>
              <a:t>HP?</a:t>
            </a:r>
            <a:endParaRPr lang="en-US"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3840664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23</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2110280" y="622878"/>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730673" y="1740478"/>
            <a:ext cx="10221807" cy="3539430"/>
          </a:xfrm>
          <a:prstGeom prst="rect">
            <a:avLst/>
          </a:prstGeom>
        </p:spPr>
        <p:txBody>
          <a:bodyPr wrap="square">
            <a:spAutoFit/>
          </a:bodyPr>
          <a:lstStyle/>
          <a:p>
            <a:pPr indent="216535">
              <a:spcAft>
                <a:spcPts val="0"/>
              </a:spcAft>
              <a:tabLst>
                <a:tab pos="237490" algn="l"/>
                <a:tab pos="540385" algn="l"/>
              </a:tabLst>
            </a:pPr>
            <a:r>
              <a:rPr lang="en-US" sz="3200" smtClean="0">
                <a:solidFill>
                  <a:srgbClr val="FF0000"/>
                </a:solidFill>
                <a:latin typeface="VNI-Times" pitchFamily="2" charset="0"/>
                <a:ea typeface="Times New Roman" panose="02020603050405020304" pitchFamily="18" charset="0"/>
              </a:rPr>
              <a:t>Ta </a:t>
            </a:r>
            <a:r>
              <a:rPr lang="en-US" sz="3200">
                <a:solidFill>
                  <a:srgbClr val="FF0000"/>
                </a:solidFill>
                <a:latin typeface="VNI-Times" pitchFamily="2" charset="0"/>
                <a:ea typeface="Times New Roman" panose="02020603050405020304" pitchFamily="18" charset="0"/>
              </a:rPr>
              <a:t>seõ caøi ñaët  LP vaø HP nhö sau:</a:t>
            </a:r>
            <a:endParaRPr lang="en-US" sz="3200">
              <a:solidFill>
                <a:srgbClr val="FF0000"/>
              </a:solidFill>
              <a:latin typeface="Times New Roman" panose="02020603050405020304" pitchFamily="18" charset="0"/>
              <a:ea typeface="Times New Roman" panose="02020603050405020304" pitchFamily="18" charset="0"/>
            </a:endParaRPr>
          </a:p>
          <a:p>
            <a:pPr marL="457200" indent="-457200" algn="just">
              <a:spcAft>
                <a:spcPts val="0"/>
              </a:spcAft>
              <a:buFontTx/>
              <a:buChar char="-"/>
            </a:pPr>
            <a:r>
              <a:rPr lang="en-US" sz="3200" smtClean="0">
                <a:latin typeface="VNI-Times" pitchFamily="2" charset="0"/>
                <a:ea typeface="Times New Roman" panose="02020603050405020304" pitchFamily="18" charset="0"/>
              </a:rPr>
              <a:t>Ñaët </a:t>
            </a:r>
            <a:r>
              <a:rPr lang="en-US" sz="3200">
                <a:latin typeface="VNI-Times" pitchFamily="2" charset="0"/>
                <a:ea typeface="Times New Roman" panose="02020603050405020304" pitchFamily="18" charset="0"/>
              </a:rPr>
              <a:t>treân HP: giaù trò treân caøi ñaët laø (18,5 </a:t>
            </a:r>
            <a:r>
              <a:rPr lang="en-US" sz="3200">
                <a:latin typeface="VNI-Times" pitchFamily="2" charset="0"/>
                <a:ea typeface="Times New Roman" panose="02020603050405020304" pitchFamily="18" charset="0"/>
                <a:sym typeface="Symbol" panose="05050102010706020507" pitchFamily="18" charset="2"/>
              </a:rPr>
              <a:t></a:t>
            </a:r>
            <a:r>
              <a:rPr lang="en-US" sz="3200">
                <a:latin typeface="VNI-Times" pitchFamily="2" charset="0"/>
                <a:ea typeface="Times New Roman" panose="02020603050405020304" pitchFamily="18" charset="0"/>
              </a:rPr>
              <a:t> 20 KG/cm</a:t>
            </a:r>
            <a:r>
              <a:rPr lang="en-US" sz="3200" baseline="30000">
                <a:latin typeface="VNI-Times" pitchFamily="2" charset="0"/>
                <a:ea typeface="Times New Roman" panose="02020603050405020304" pitchFamily="18" charset="0"/>
              </a:rPr>
              <a:t>2</a:t>
            </a:r>
            <a:r>
              <a:rPr lang="en-US" sz="3200" smtClean="0">
                <a:latin typeface="VNI-Times" pitchFamily="2" charset="0"/>
                <a:ea typeface="Times New Roman" panose="02020603050405020304" pitchFamily="18" charset="0"/>
              </a:rPr>
              <a:t>)</a:t>
            </a:r>
          </a:p>
          <a:p>
            <a:pPr marL="457200" indent="-457200" algn="just">
              <a:spcAft>
                <a:spcPts val="0"/>
              </a:spcAft>
              <a:buFontTx/>
              <a:buChar char="-"/>
            </a:pPr>
            <a:r>
              <a:rPr lang="en-US" sz="3200" smtClean="0">
                <a:latin typeface="VNI-Times" pitchFamily="2" charset="0"/>
                <a:ea typeface="Times New Roman" panose="02020603050405020304" pitchFamily="18" charset="0"/>
              </a:rPr>
              <a:t>Ñaët </a:t>
            </a:r>
            <a:r>
              <a:rPr lang="en-US" sz="3200">
                <a:latin typeface="VNI-Times" pitchFamily="2" charset="0"/>
                <a:ea typeface="Times New Roman" panose="02020603050405020304" pitchFamily="18" charset="0"/>
              </a:rPr>
              <a:t>treân LP:</a:t>
            </a:r>
            <a:endParaRPr lang="en-US" sz="3200">
              <a:latin typeface="Times New Roman" panose="02020603050405020304" pitchFamily="18" charset="0"/>
              <a:ea typeface="Times New Roman" panose="02020603050405020304" pitchFamily="18" charset="0"/>
            </a:endParaRPr>
          </a:p>
          <a:p>
            <a:pPr indent="216535">
              <a:spcAft>
                <a:spcPts val="0"/>
              </a:spcAft>
              <a:tabLst>
                <a:tab pos="540385" algn="l"/>
              </a:tabLst>
            </a:pPr>
            <a:r>
              <a:rPr lang="en-US" sz="3200">
                <a:latin typeface="VNI-Times" pitchFamily="2" charset="0"/>
                <a:ea typeface="Times New Roman" panose="02020603050405020304" pitchFamily="18" charset="0"/>
              </a:rPr>
              <a:t>	+ P</a:t>
            </a:r>
            <a:r>
              <a:rPr lang="en-US" sz="3200" baseline="-25000">
                <a:latin typeface="VNI-Times" pitchFamily="2" charset="0"/>
                <a:ea typeface="Times New Roman" panose="02020603050405020304" pitchFamily="18" charset="0"/>
              </a:rPr>
              <a:t>cut-in</a:t>
            </a:r>
            <a:r>
              <a:rPr lang="en-US" sz="3200">
                <a:latin typeface="VNI-Times" pitchFamily="2" charset="0"/>
                <a:ea typeface="Times New Roman" panose="02020603050405020304" pitchFamily="18" charset="0"/>
              </a:rPr>
              <a:t> =1,3 KG/cm</a:t>
            </a:r>
            <a:r>
              <a:rPr lang="en-US" sz="3200" baseline="30000">
                <a:latin typeface="VNI-Times" pitchFamily="2" charset="0"/>
                <a:ea typeface="Times New Roman" panose="02020603050405020304" pitchFamily="18" charset="0"/>
              </a:rPr>
              <a:t>2</a:t>
            </a:r>
            <a:endParaRPr lang="en-US" sz="3200">
              <a:latin typeface="Times New Roman" panose="02020603050405020304" pitchFamily="18" charset="0"/>
              <a:ea typeface="Times New Roman" panose="02020603050405020304" pitchFamily="18" charset="0"/>
            </a:endParaRPr>
          </a:p>
          <a:p>
            <a:pPr indent="216535">
              <a:spcAft>
                <a:spcPts val="0"/>
              </a:spcAft>
              <a:tabLst>
                <a:tab pos="540385" algn="l"/>
              </a:tabLst>
            </a:pPr>
            <a:r>
              <a:rPr lang="en-US" sz="3200">
                <a:latin typeface="VNI-Times" pitchFamily="2" charset="0"/>
                <a:ea typeface="Times New Roman" panose="02020603050405020304" pitchFamily="18" charset="0"/>
              </a:rPr>
              <a:t>	+ P</a:t>
            </a:r>
            <a:r>
              <a:rPr lang="en-US" sz="3200" baseline="-25000">
                <a:latin typeface="VNI-Times" pitchFamily="2" charset="0"/>
                <a:ea typeface="Times New Roman" panose="02020603050405020304" pitchFamily="18" charset="0"/>
              </a:rPr>
              <a:t>cut-out</a:t>
            </a:r>
            <a:r>
              <a:rPr lang="en-US" sz="3200">
                <a:latin typeface="VNI-Times" pitchFamily="2" charset="0"/>
                <a:ea typeface="Times New Roman" panose="02020603050405020304" pitchFamily="18" charset="0"/>
              </a:rPr>
              <a:t> = (1,2 </a:t>
            </a:r>
            <a:r>
              <a:rPr lang="en-US" sz="3200">
                <a:latin typeface="VNI-Times" pitchFamily="2" charset="0"/>
                <a:ea typeface="Times New Roman" panose="02020603050405020304" pitchFamily="18" charset="0"/>
                <a:sym typeface="Symbol" panose="05050102010706020507" pitchFamily="18" charset="2"/>
              </a:rPr>
              <a:t></a:t>
            </a:r>
            <a:r>
              <a:rPr lang="en-US" sz="3200">
                <a:latin typeface="VNI-Times" pitchFamily="2" charset="0"/>
                <a:ea typeface="Times New Roman" panose="02020603050405020304" pitchFamily="18" charset="0"/>
              </a:rPr>
              <a:t> 1,25) KG/cm</a:t>
            </a:r>
            <a:r>
              <a:rPr lang="en-US" sz="3200" baseline="30000">
                <a:latin typeface="VNI-Times" pitchFamily="2" charset="0"/>
                <a:ea typeface="Times New Roman" panose="02020603050405020304" pitchFamily="18" charset="0"/>
              </a:rPr>
              <a:t>2</a:t>
            </a:r>
            <a:r>
              <a:rPr lang="en-US" sz="3200">
                <a:latin typeface="VNI-Times" pitchFamily="2" charset="0"/>
                <a:ea typeface="Times New Roman" panose="02020603050405020304" pitchFamily="18" charset="0"/>
              </a:rPr>
              <a:t>.</a:t>
            </a:r>
            <a:endParaRPr lang="en-US" sz="3200">
              <a:latin typeface="Times New Roman" panose="02020603050405020304" pitchFamily="18" charset="0"/>
              <a:ea typeface="Times New Roman" panose="02020603050405020304" pitchFamily="18" charset="0"/>
            </a:endParaRPr>
          </a:p>
          <a:p>
            <a:pPr indent="216535">
              <a:spcAft>
                <a:spcPts val="0"/>
              </a:spcAft>
              <a:tabLst>
                <a:tab pos="540385" algn="l"/>
              </a:tabLst>
            </a:pPr>
            <a:r>
              <a:rPr lang="en-US" sz="3200">
                <a:latin typeface="VNI-Times" pitchFamily="2" charset="0"/>
                <a:ea typeface="Times New Roman" panose="02020603050405020304" pitchFamily="18" charset="0"/>
              </a:rPr>
              <a:t>- Van an toaøn cao aùp chænh ôû 22KG/cm</a:t>
            </a:r>
            <a:r>
              <a:rPr lang="en-US" sz="3200" baseline="30000">
                <a:latin typeface="VNI-Times" pitchFamily="2" charset="0"/>
                <a:ea typeface="Times New Roman" panose="02020603050405020304" pitchFamily="18" charset="0"/>
              </a:rPr>
              <a:t>2</a:t>
            </a:r>
            <a:r>
              <a:rPr lang="en-US" sz="3200">
                <a:latin typeface="VNI-Times" pitchFamily="2" charset="0"/>
                <a:ea typeface="Times New Roman" panose="02020603050405020304" pitchFamily="18" charset="0"/>
              </a:rPr>
              <a:t>.</a:t>
            </a:r>
            <a:endParaRPr lang="en-US" sz="3200">
              <a:latin typeface="Times New Roman" panose="02020603050405020304" pitchFamily="18" charset="0"/>
              <a:ea typeface="Times New Roman" panose="02020603050405020304" pitchFamily="18" charset="0"/>
            </a:endParaRPr>
          </a:p>
          <a:p>
            <a:pPr indent="216535">
              <a:spcAft>
                <a:spcPts val="0"/>
              </a:spcAft>
              <a:tabLst>
                <a:tab pos="540385" algn="l"/>
              </a:tabLst>
            </a:pPr>
            <a:r>
              <a:rPr lang="en-US" sz="3200" b="1">
                <a:latin typeface="VNI-Times" pitchFamily="2" charset="0"/>
                <a:ea typeface="Times New Roman" panose="02020603050405020304" pitchFamily="18" charset="0"/>
              </a:rPr>
              <a:t>Nhö vaäy</a:t>
            </a:r>
            <a:r>
              <a:rPr lang="en-US" sz="3200">
                <a:latin typeface="VNI-Times" pitchFamily="2" charset="0"/>
                <a:ea typeface="Times New Roman" panose="02020603050405020304" pitchFamily="18" charset="0"/>
              </a:rPr>
              <a:t>: P</a:t>
            </a:r>
            <a:r>
              <a:rPr lang="en-US" sz="3200" baseline="-25000">
                <a:latin typeface="VNI-Times" pitchFamily="2" charset="0"/>
                <a:ea typeface="Times New Roman" panose="02020603050405020304" pitchFamily="18" charset="0"/>
              </a:rPr>
              <a:t>off</a:t>
            </a:r>
            <a:r>
              <a:rPr lang="en-US" sz="3200">
                <a:latin typeface="VNI-Times" pitchFamily="2" charset="0"/>
                <a:ea typeface="Times New Roman" panose="02020603050405020304" pitchFamily="18" charset="0"/>
              </a:rPr>
              <a:t> = 1,3 - (1,2 </a:t>
            </a:r>
            <a:r>
              <a:rPr lang="en-US" sz="3200">
                <a:latin typeface="VNI-Times" pitchFamily="2" charset="0"/>
                <a:ea typeface="Times New Roman" panose="02020603050405020304" pitchFamily="18" charset="0"/>
                <a:sym typeface="Symbol" panose="05050102010706020507" pitchFamily="18" charset="2"/>
              </a:rPr>
              <a:t></a:t>
            </a:r>
            <a:r>
              <a:rPr lang="en-US" sz="3200">
                <a:latin typeface="VNI-Times" pitchFamily="2" charset="0"/>
                <a:ea typeface="Times New Roman" panose="02020603050405020304" pitchFamily="18" charset="0"/>
              </a:rPr>
              <a:t> 1,25) = (0,05 </a:t>
            </a:r>
            <a:r>
              <a:rPr lang="en-US" sz="3200">
                <a:latin typeface="VNI-Times" pitchFamily="2" charset="0"/>
                <a:ea typeface="Times New Roman" panose="02020603050405020304" pitchFamily="18" charset="0"/>
                <a:sym typeface="Symbol" panose="05050102010706020507" pitchFamily="18" charset="2"/>
              </a:rPr>
              <a:t></a:t>
            </a:r>
            <a:r>
              <a:rPr lang="en-US" sz="3200">
                <a:latin typeface="VNI-Times" pitchFamily="2" charset="0"/>
                <a:ea typeface="Times New Roman" panose="02020603050405020304" pitchFamily="18" charset="0"/>
              </a:rPr>
              <a:t> 0,1)KG/cm</a:t>
            </a:r>
            <a:r>
              <a:rPr lang="en-US" sz="3200" baseline="30000">
                <a:latin typeface="VNI-Times" pitchFamily="2" charset="0"/>
                <a:ea typeface="Times New Roman" panose="02020603050405020304" pitchFamily="18" charset="0"/>
              </a:rPr>
              <a:t>2</a:t>
            </a:r>
            <a:r>
              <a:rPr lang="en-US" sz="3200" smtClean="0">
                <a:latin typeface="VNI-Times" pitchFamily="2" charset="0"/>
                <a:ea typeface="Times New Roman" panose="02020603050405020304" pitchFamily="18" charset="0"/>
              </a:rPr>
              <a:t>.</a:t>
            </a:r>
            <a:endParaRPr lang="en-US" sz="320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68357832"/>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24</a:t>
            </a:fld>
            <a:endParaRPr lang="en-US" altLang="en-US" sz="2000">
              <a:solidFill>
                <a:srgbClr val="FFFF00"/>
              </a:solidFill>
              <a:latin typeface="Arial" panose="020B0604020202020204" pitchFamily="34" charset="0"/>
            </a:endParaRPr>
          </a:p>
        </p:txBody>
      </p:sp>
      <p:sp>
        <p:nvSpPr>
          <p:cNvPr id="7" name="Rectangle 2"/>
          <p:cNvSpPr>
            <a:spLocks noChangeArrowheads="1"/>
          </p:cNvSpPr>
          <p:nvPr/>
        </p:nvSpPr>
        <p:spPr bwMode="auto">
          <a:xfrm>
            <a:off x="2110280" y="622878"/>
            <a:ext cx="71277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Font typeface="Arial" panose="020B0604020202020204" pitchFamily="34" charset="0"/>
              <a:buChar char="•"/>
              <a:tabLst>
                <a:tab pos="457200" algn="l"/>
                <a:tab pos="2743200" algn="ctr"/>
                <a:tab pos="5486400" algn="r"/>
              </a:tabLst>
              <a:defRPr sz="2000">
                <a:solidFill>
                  <a:schemeClr val="tx1"/>
                </a:solidFill>
                <a:latin typeface="Rockwell" panose="02020603050405020304" pitchFamily="18" charset="0"/>
              </a:defRPr>
            </a:lvl1pPr>
            <a:lvl2pPr marL="742950" indent="-285750">
              <a:lnSpc>
                <a:spcPct val="120000"/>
              </a:lnSpc>
              <a:spcBef>
                <a:spcPts val="500"/>
              </a:spcBef>
              <a:buFont typeface="Arial" panose="020B0604020202020204" pitchFamily="34" charset="0"/>
              <a:buChar char="•"/>
              <a:tabLst>
                <a:tab pos="457200" algn="l"/>
                <a:tab pos="2743200" algn="ctr"/>
                <a:tab pos="5486400" algn="r"/>
              </a:tabLst>
              <a:defRPr sz="2800">
                <a:solidFill>
                  <a:schemeClr val="tx1"/>
                </a:solidFill>
                <a:latin typeface="Rockwell" panose="02020603050405020304" pitchFamily="18" charset="0"/>
              </a:defRPr>
            </a:lvl2pPr>
            <a:lvl3pPr marL="1143000" indent="-228600">
              <a:lnSpc>
                <a:spcPct val="120000"/>
              </a:lnSpc>
              <a:spcBef>
                <a:spcPts val="500"/>
              </a:spcBef>
              <a:buFont typeface="Arial" panose="020B0604020202020204" pitchFamily="34" charset="0"/>
              <a:buChar char="•"/>
              <a:tabLst>
                <a:tab pos="457200" algn="l"/>
                <a:tab pos="2743200" algn="ctr"/>
                <a:tab pos="5486400" algn="r"/>
              </a:tabLst>
              <a:defRPr sz="1600">
                <a:solidFill>
                  <a:schemeClr val="tx1"/>
                </a:solidFill>
                <a:latin typeface="Rockwell" panose="02020603050405020304" pitchFamily="18" charset="0"/>
              </a:defRPr>
            </a:lvl3pPr>
            <a:lvl4pPr marL="1600200" indent="-228600">
              <a:lnSpc>
                <a:spcPct val="120000"/>
              </a:lnSpc>
              <a:spcBef>
                <a:spcPts val="500"/>
              </a:spcBef>
              <a:buFont typeface="Arial" panose="020B0604020202020204" pitchFamily="34" charset="0"/>
              <a:buChar char="•"/>
              <a:tabLst>
                <a:tab pos="457200" algn="l"/>
                <a:tab pos="2743200" algn="ctr"/>
                <a:tab pos="5486400" algn="r"/>
              </a:tabLst>
              <a:defRPr sz="1400">
                <a:solidFill>
                  <a:schemeClr val="tx1"/>
                </a:solidFill>
                <a:latin typeface="Rockwell" panose="02020603050405020304" pitchFamily="18" charset="0"/>
              </a:defRPr>
            </a:lvl4pPr>
            <a:lvl5pPr marL="2057400" indent="-228600">
              <a:lnSpc>
                <a:spcPct val="120000"/>
              </a:lnSpc>
              <a:spcBef>
                <a:spcPts val="500"/>
              </a:spcBef>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5pPr>
            <a:lvl6pPr marL="25146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6pPr>
            <a:lvl7pPr marL="29718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7pPr>
            <a:lvl8pPr marL="34290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8pPr>
            <a:lvl9pPr marL="3886200" indent="-228600" eaLnBrk="0" fontAlgn="base" hangingPunct="0">
              <a:lnSpc>
                <a:spcPct val="120000"/>
              </a:lnSpc>
              <a:spcBef>
                <a:spcPts val="500"/>
              </a:spcBef>
              <a:spcAft>
                <a:spcPct val="0"/>
              </a:spcAft>
              <a:buFont typeface="Arial" panose="020B0604020202020204" pitchFamily="34" charset="0"/>
              <a:buChar char="•"/>
              <a:tabLst>
                <a:tab pos="457200" algn="l"/>
                <a:tab pos="2743200" algn="ctr"/>
                <a:tab pos="5486400" algn="r"/>
              </a:tabLst>
              <a:defRPr sz="1200">
                <a:solidFill>
                  <a:schemeClr val="tx1"/>
                </a:solidFill>
                <a:latin typeface="Rockwell" panose="02020603050405020304" pitchFamily="18" charset="0"/>
              </a:defRPr>
            </a:lvl9pPr>
          </a:lstStyle>
          <a:p>
            <a:pPr>
              <a:lnSpc>
                <a:spcPct val="105000"/>
              </a:lnSpc>
              <a:spcBef>
                <a:spcPts val="100"/>
              </a:spcBef>
              <a:buNone/>
            </a:pPr>
            <a:r>
              <a:rPr lang="pt-BR" altLang="en-US" sz="2800" dirty="0" smtClean="0">
                <a:solidFill>
                  <a:srgbClr val="FFFF00"/>
                </a:solidFill>
                <a:latin typeface="Times New Roman" panose="02020603050405020304" pitchFamily="18" charset="0"/>
                <a:cs typeface="Times New Roman" panose="02020603050405020304" pitchFamily="18" charset="0"/>
              </a:rPr>
              <a:t>     </a:t>
            </a:r>
            <a:r>
              <a:rPr lang="pt-BR" sz="2800" b="1" dirty="0">
                <a:solidFill>
                  <a:srgbClr val="FFFF00"/>
                </a:solidFill>
              </a:rPr>
              <a:t>2.2.2. Tự động bảo vệ máy nén </a:t>
            </a:r>
            <a:r>
              <a:rPr lang="pt-BR" sz="2800" b="1" dirty="0" smtClean="0">
                <a:solidFill>
                  <a:srgbClr val="FFFF00"/>
                </a:solidFill>
              </a:rPr>
              <a:t>lạnh</a:t>
            </a:r>
            <a:endParaRPr lang="en-US" altLang="en-US" sz="2800" dirty="0">
              <a:solidFill>
                <a:srgbClr val="FF0000"/>
              </a:solidFill>
            </a:endParaRPr>
          </a:p>
        </p:txBody>
      </p:sp>
      <p:sp>
        <p:nvSpPr>
          <p:cNvPr id="9" name="Rectangle 8"/>
          <p:cNvSpPr/>
          <p:nvPr/>
        </p:nvSpPr>
        <p:spPr>
          <a:xfrm>
            <a:off x="18793" y="124609"/>
            <a:ext cx="1507863" cy="6740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lgn="ctr">
              <a:lnSpc>
                <a:spcPct val="105000"/>
              </a:lnSpc>
              <a:spcBef>
                <a:spcPts val="100"/>
              </a:spcBef>
              <a:buFontTx/>
              <a:buNone/>
            </a:pPr>
            <a:r>
              <a:rPr lang="en-US" altLang="en-US" dirty="0" err="1" smtClean="0">
                <a:solidFill>
                  <a:srgbClr val="FFFF00"/>
                </a:solidFill>
                <a:latin typeface="Times New Roman" panose="02020603050405020304" pitchFamily="18" charset="0"/>
                <a:cs typeface="Times New Roman" panose="02020603050405020304" pitchFamily="18" charset="0"/>
              </a:rPr>
              <a:t>Bài</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giảng</a:t>
            </a:r>
            <a:r>
              <a:rPr lang="en-US" altLang="en-US" dirty="0" smtClean="0">
                <a:solidFill>
                  <a:srgbClr val="FFFF00"/>
                </a:solidFill>
                <a:latin typeface="Times New Roman" panose="02020603050405020304" pitchFamily="18" charset="0"/>
                <a:cs typeface="Times New Roman" panose="02020603050405020304" pitchFamily="18" charset="0"/>
              </a:rPr>
              <a:t> </a:t>
            </a:r>
            <a:r>
              <a:rPr lang="en-US" altLang="en-US" dirty="0" err="1" smtClean="0">
                <a:solidFill>
                  <a:srgbClr val="FFFF00"/>
                </a:solidFill>
                <a:latin typeface="Times New Roman" panose="02020603050405020304" pitchFamily="18" charset="0"/>
                <a:cs typeface="Times New Roman" panose="02020603050405020304" pitchFamily="18" charset="0"/>
              </a:rPr>
              <a:t>tuần</a:t>
            </a:r>
            <a:r>
              <a:rPr lang="en-US" altLang="en-US" dirty="0" smtClean="0">
                <a:solidFill>
                  <a:srgbClr val="FFFF00"/>
                </a:solidFill>
                <a:latin typeface="Times New Roman" panose="02020603050405020304" pitchFamily="18" charset="0"/>
                <a:cs typeface="Times New Roman" panose="02020603050405020304" pitchFamily="18" charset="0"/>
              </a:rPr>
              <a:t> 7</a:t>
            </a:r>
            <a:endParaRPr lang="pt-BR" altLang="en-US" dirty="0">
              <a:solidFill>
                <a:srgbClr val="FFFF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505114" y="1487015"/>
            <a:ext cx="10955366" cy="4524315"/>
          </a:xfrm>
          <a:prstGeom prst="rect">
            <a:avLst/>
          </a:prstGeom>
        </p:spPr>
        <p:txBody>
          <a:bodyPr wrap="square">
            <a:spAutoFit/>
          </a:bodyPr>
          <a:lstStyle/>
          <a:p>
            <a:pPr indent="216535">
              <a:spcAft>
                <a:spcPts val="0"/>
              </a:spcAft>
              <a:tabLst>
                <a:tab pos="237490" algn="l"/>
                <a:tab pos="540385" algn="l"/>
              </a:tabLst>
            </a:pPr>
            <a:r>
              <a:rPr lang="en-US" sz="3200" smtClean="0">
                <a:solidFill>
                  <a:srgbClr val="FF0000"/>
                </a:solidFill>
                <a:latin typeface="VNI-Times" pitchFamily="2" charset="0"/>
                <a:ea typeface="Times New Roman" panose="02020603050405020304" pitchFamily="18" charset="0"/>
              </a:rPr>
              <a:t>Ta </a:t>
            </a:r>
            <a:r>
              <a:rPr lang="en-US" sz="3200">
                <a:solidFill>
                  <a:srgbClr val="FF0000"/>
                </a:solidFill>
                <a:latin typeface="VNI-Times" pitchFamily="2" charset="0"/>
                <a:ea typeface="Times New Roman" panose="02020603050405020304" pitchFamily="18" charset="0"/>
              </a:rPr>
              <a:t>seõ caøi ñaët  LP vaø HP nhö sau:</a:t>
            </a:r>
            <a:endParaRPr lang="en-US" sz="3200">
              <a:solidFill>
                <a:srgbClr val="FF0000"/>
              </a:solidFill>
              <a:latin typeface="Times New Roman" panose="02020603050405020304" pitchFamily="18" charset="0"/>
              <a:ea typeface="Times New Roman" panose="02020603050405020304" pitchFamily="18" charset="0"/>
            </a:endParaRPr>
          </a:p>
          <a:p>
            <a:pPr indent="216535" algn="just">
              <a:spcAft>
                <a:spcPts val="0"/>
              </a:spcAft>
              <a:tabLst>
                <a:tab pos="540385" algn="l"/>
              </a:tabLst>
            </a:pPr>
            <a:r>
              <a:rPr lang="en-US" sz="3200" smtClean="0">
                <a:latin typeface="VNI-Times" pitchFamily="2" charset="0"/>
                <a:ea typeface="Times New Roman" panose="02020603050405020304" pitchFamily="18" charset="0"/>
              </a:rPr>
              <a:t>Ñieàu </a:t>
            </a:r>
            <a:r>
              <a:rPr lang="en-US" sz="3200">
                <a:latin typeface="VNI-Times" pitchFamily="2" charset="0"/>
                <a:ea typeface="Times New Roman" panose="02020603050405020304" pitchFamily="18" charset="0"/>
              </a:rPr>
              <a:t>naøy coù nghóa laø khi  heä thoáng laøm vieäc maø P</a:t>
            </a:r>
            <a:r>
              <a:rPr lang="en-US" sz="3200" baseline="-25000">
                <a:latin typeface="VNI-Times" pitchFamily="2" charset="0"/>
                <a:ea typeface="Times New Roman" panose="02020603050405020304" pitchFamily="18" charset="0"/>
              </a:rPr>
              <a:t>huùt</a:t>
            </a:r>
            <a:r>
              <a:rPr lang="en-US" sz="3200">
                <a:latin typeface="VNI-Times" pitchFamily="2" charset="0"/>
                <a:ea typeface="Times New Roman" panose="02020603050405020304" pitchFamily="18" charset="0"/>
              </a:rPr>
              <a:t> xuoáng thaáp ñeán (0,05 </a:t>
            </a:r>
            <a:r>
              <a:rPr lang="en-US" sz="3200">
                <a:latin typeface="VNI-Times" pitchFamily="2" charset="0"/>
                <a:ea typeface="Times New Roman" panose="02020603050405020304" pitchFamily="18" charset="0"/>
                <a:sym typeface="Symbol" panose="05050102010706020507" pitchFamily="18" charset="2"/>
              </a:rPr>
              <a:t></a:t>
            </a:r>
            <a:r>
              <a:rPr lang="en-US" sz="3200">
                <a:latin typeface="VNI-Times" pitchFamily="2" charset="0"/>
                <a:ea typeface="Times New Roman" panose="02020603050405020304" pitchFamily="18" charset="0"/>
              </a:rPr>
              <a:t> 0,1) KG/cm</a:t>
            </a:r>
            <a:r>
              <a:rPr lang="en-US" sz="3200" baseline="30000">
                <a:latin typeface="VNI-Times" pitchFamily="2" charset="0"/>
                <a:ea typeface="Times New Roman" panose="02020603050405020304" pitchFamily="18" charset="0"/>
              </a:rPr>
              <a:t>2 </a:t>
            </a:r>
            <a:r>
              <a:rPr lang="en-US" sz="3200">
                <a:latin typeface="VNI-Times" pitchFamily="2" charset="0"/>
                <a:ea typeface="Times New Roman" panose="02020603050405020304" pitchFamily="18" charset="0"/>
              </a:rPr>
              <a:t>thì LP taùc ñoäng laøm ngaét maùy neùn. Giaù trò treân LP khoâng xuoáng döôùi 0 vì ñeå traùnh cho heä thoáng khoâng bò loït khoâng khí vaøo.</a:t>
            </a:r>
            <a:endParaRPr lang="en-US" sz="3200">
              <a:latin typeface="Times New Roman" panose="02020603050405020304" pitchFamily="18" charset="0"/>
              <a:ea typeface="Times New Roman" panose="02020603050405020304" pitchFamily="18" charset="0"/>
            </a:endParaRPr>
          </a:p>
          <a:p>
            <a:pPr indent="216535" algn="just">
              <a:spcAft>
                <a:spcPts val="0"/>
              </a:spcAft>
              <a:tabLst>
                <a:tab pos="540385" algn="l"/>
              </a:tabLst>
            </a:pPr>
            <a:r>
              <a:rPr lang="en-US" sz="3200">
                <a:latin typeface="VNI-Times" pitchFamily="2" charset="0"/>
                <a:ea typeface="Times New Roman" panose="02020603050405020304" pitchFamily="18" charset="0"/>
              </a:rPr>
              <a:t>Khi aùp suaát huùt cuûa heä thoáng taêng daàn leân ñeán P</a:t>
            </a:r>
            <a:r>
              <a:rPr lang="en-US" sz="3200" baseline="-25000">
                <a:latin typeface="VNI-Times" pitchFamily="2" charset="0"/>
                <a:ea typeface="Times New Roman" panose="02020603050405020304" pitchFamily="18" charset="0"/>
              </a:rPr>
              <a:t>cut-in</a:t>
            </a:r>
            <a:r>
              <a:rPr lang="en-US" sz="3200">
                <a:latin typeface="VNI-Times" pitchFamily="2" charset="0"/>
                <a:ea typeface="Times New Roman" panose="02020603050405020304" pitchFamily="18" charset="0"/>
              </a:rPr>
              <a:t> = 1,3 KG/cm</a:t>
            </a:r>
            <a:r>
              <a:rPr lang="en-US" sz="3200" baseline="30000">
                <a:latin typeface="VNI-Times" pitchFamily="2" charset="0"/>
                <a:ea typeface="Times New Roman" panose="02020603050405020304" pitchFamily="18" charset="0"/>
              </a:rPr>
              <a:t>2</a:t>
            </a:r>
            <a:r>
              <a:rPr lang="en-US" sz="3200">
                <a:latin typeface="VNI-Times" pitchFamily="2" charset="0"/>
                <a:ea typeface="Times New Roman" panose="02020603050405020304" pitchFamily="18" charset="0"/>
              </a:rPr>
              <a:t> thì heä thoáng töï khôûi ñoäng trôû laïi, P</a:t>
            </a:r>
            <a:r>
              <a:rPr lang="en-US" sz="3200" baseline="-25000">
                <a:latin typeface="VNI-Times" pitchFamily="2" charset="0"/>
                <a:ea typeface="Times New Roman" panose="02020603050405020304" pitchFamily="18" charset="0"/>
              </a:rPr>
              <a:t>huùt</a:t>
            </a:r>
            <a:r>
              <a:rPr lang="en-US" sz="3200">
                <a:latin typeface="VNI-Times" pitchFamily="2" charset="0"/>
                <a:ea typeface="Times New Roman" panose="02020603050405020304" pitchFamily="18" charset="0"/>
              </a:rPr>
              <a:t> laø haï daàn xuoáng giaù trò </a:t>
            </a:r>
            <a:endParaRPr lang="en-US" sz="3200">
              <a:latin typeface="Times New Roman" panose="02020603050405020304" pitchFamily="18" charset="0"/>
              <a:ea typeface="Times New Roman" panose="02020603050405020304" pitchFamily="18" charset="0"/>
            </a:endParaRPr>
          </a:p>
          <a:p>
            <a:pPr indent="216535" algn="just">
              <a:spcAft>
                <a:spcPts val="0"/>
              </a:spcAft>
              <a:tabLst>
                <a:tab pos="540385" algn="l"/>
              </a:tabLst>
            </a:pPr>
            <a:r>
              <a:rPr lang="en-US" sz="3200">
                <a:latin typeface="VNI-Times" pitchFamily="2" charset="0"/>
                <a:ea typeface="Times New Roman" panose="02020603050405020304" pitchFamily="18" charset="0"/>
              </a:rPr>
              <a:t>P</a:t>
            </a:r>
            <a:r>
              <a:rPr lang="en-US" sz="3200" baseline="-25000">
                <a:latin typeface="VNI-Times" pitchFamily="2" charset="0"/>
                <a:ea typeface="Times New Roman" panose="02020603050405020304" pitchFamily="18" charset="0"/>
              </a:rPr>
              <a:t>huùt</a:t>
            </a:r>
            <a:r>
              <a:rPr lang="en-US" sz="3200" b="1">
                <a:latin typeface="VNI-Times" pitchFamily="2" charset="0"/>
                <a:ea typeface="Times New Roman" panose="02020603050405020304" pitchFamily="18" charset="0"/>
              </a:rPr>
              <a:t> = </a:t>
            </a:r>
            <a:r>
              <a:rPr lang="en-US" sz="3200">
                <a:latin typeface="VNI-Times" pitchFamily="2" charset="0"/>
                <a:ea typeface="Times New Roman" panose="02020603050405020304" pitchFamily="18" charset="0"/>
              </a:rPr>
              <a:t>(0,7</a:t>
            </a:r>
            <a:r>
              <a:rPr lang="en-US" sz="3200" b="1">
                <a:latin typeface="VNI-Times" pitchFamily="2" charset="0"/>
                <a:ea typeface="Times New Roman" panose="02020603050405020304" pitchFamily="18" charset="0"/>
              </a:rPr>
              <a:t> </a:t>
            </a:r>
            <a:r>
              <a:rPr lang="en-US" sz="3200">
                <a:latin typeface="VNI-Times" pitchFamily="2" charset="0"/>
                <a:ea typeface="Times New Roman" panose="02020603050405020304" pitchFamily="18" charset="0"/>
                <a:sym typeface="Symbol" panose="05050102010706020507" pitchFamily="18" charset="2"/>
              </a:rPr>
              <a:t></a:t>
            </a:r>
            <a:r>
              <a:rPr lang="en-US" sz="3200">
                <a:latin typeface="VNI-Times" pitchFamily="2" charset="0"/>
                <a:ea typeface="Times New Roman" panose="02020603050405020304" pitchFamily="18" charset="0"/>
              </a:rPr>
              <a:t> 1,0 KG/cm</a:t>
            </a:r>
            <a:r>
              <a:rPr lang="en-US" sz="3200" baseline="30000">
                <a:latin typeface="VNI-Times" pitchFamily="2" charset="0"/>
                <a:ea typeface="Times New Roman" panose="02020603050405020304" pitchFamily="18" charset="0"/>
              </a:rPr>
              <a:t>2</a:t>
            </a:r>
            <a:r>
              <a:rPr lang="en-US" sz="3200">
                <a:latin typeface="VNI-Times" pitchFamily="2" charset="0"/>
                <a:ea typeface="Times New Roman" panose="02020603050405020304" pitchFamily="18" charset="0"/>
              </a:rPr>
              <a:t>) thì heä thoáng laøm vieäc bình thöôøng</a:t>
            </a:r>
            <a:r>
              <a:rPr lang="en-US" sz="3200" smtClean="0">
                <a:latin typeface="VNI-Times"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9363700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25</a:t>
            </a:fld>
            <a:endParaRPr lang="en-US" altLang="en-US" sz="2000">
              <a:solidFill>
                <a:srgbClr val="FFFF00"/>
              </a:solidFill>
              <a:latin typeface="Arial" panose="020B0604020202020204" pitchFamily="34" charset="0"/>
            </a:endParaRPr>
          </a:p>
        </p:txBody>
      </p:sp>
      <p:sp>
        <p:nvSpPr>
          <p:cNvPr id="9" name="Rectangle 8"/>
          <p:cNvSpPr/>
          <p:nvPr/>
        </p:nvSpPr>
        <p:spPr>
          <a:xfrm>
            <a:off x="3310633" y="689101"/>
            <a:ext cx="4959607" cy="6463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buFont typeface="Wingdings" pitchFamily="2" charset="2"/>
              <a:buNone/>
              <a:defRPr/>
            </a:pPr>
            <a:r>
              <a:rPr lang="en-US" sz="3600">
                <a:solidFill>
                  <a:srgbClr val="FF0000"/>
                </a:solidFill>
              </a:rPr>
              <a:t>Câu hỏi ôn bài tuần 7</a:t>
            </a:r>
            <a:endParaRPr lang="pt-BR" sz="3600" dirty="0">
              <a:solidFill>
                <a:srgbClr val="FF0000"/>
              </a:solidFill>
            </a:endParaRPr>
          </a:p>
        </p:txBody>
      </p:sp>
      <p:sp>
        <p:nvSpPr>
          <p:cNvPr id="6" name="Rectangle 5"/>
          <p:cNvSpPr/>
          <p:nvPr/>
        </p:nvSpPr>
        <p:spPr>
          <a:xfrm>
            <a:off x="1910080" y="2235275"/>
            <a:ext cx="9356860" cy="2173415"/>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200" b="1">
                <a:latin typeface="VNI-Times" pitchFamily="2" charset="0"/>
                <a:ea typeface="Times New Roman" panose="02020603050405020304" pitchFamily="18" charset="0"/>
              </a:rPr>
              <a:t>	</a:t>
            </a:r>
            <a:r>
              <a:rPr lang="en-US" sz="3200">
                <a:latin typeface="VNI-Times" pitchFamily="2" charset="0"/>
                <a:ea typeface="Times New Roman" panose="02020603050405020304" pitchFamily="18" charset="0"/>
              </a:rPr>
              <a:t>Aùp suaát vaän haønh bình thöôøng cuûa heä thoáng laïnh phía cao aùp laø 14KG/cm­­­­</a:t>
            </a:r>
            <a:r>
              <a:rPr lang="en-US" sz="3200" baseline="30000">
                <a:latin typeface="VNI-Times" pitchFamily="2" charset="0"/>
                <a:ea typeface="Times New Roman" panose="02020603050405020304" pitchFamily="18" charset="0"/>
              </a:rPr>
              <a:t>2</a:t>
            </a:r>
            <a:r>
              <a:rPr lang="en-US" sz="3200">
                <a:latin typeface="VNI-Times" pitchFamily="2" charset="0"/>
                <a:ea typeface="Times New Roman" panose="02020603050405020304" pitchFamily="18" charset="0"/>
              </a:rPr>
              <a:t>, aùp suaát laøm vieäc cuûa van an toaøn phía cao aùp laø 19,5 KG/cm. </a:t>
            </a:r>
            <a:endParaRPr lang="en-US" sz="3200" smtClean="0">
              <a:latin typeface="VNI-Times" pitchFamily="2" charset="0"/>
              <a:ea typeface="Times New Roman" panose="02020603050405020304" pitchFamily="18" charset="0"/>
            </a:endParaRPr>
          </a:p>
          <a:p>
            <a:pPr algn="just">
              <a:lnSpc>
                <a:spcPct val="105000"/>
              </a:lnSpc>
              <a:spcBef>
                <a:spcPts val="100"/>
              </a:spcBef>
              <a:tabLst>
                <a:tab pos="2743200" algn="ctr"/>
                <a:tab pos="5486400" algn="r"/>
              </a:tabLst>
            </a:pPr>
            <a:r>
              <a:rPr lang="en-US" sz="3200">
                <a:latin typeface="VNI-Times" pitchFamily="2" charset="0"/>
                <a:ea typeface="Times New Roman" panose="02020603050405020304" pitchFamily="18" charset="0"/>
              </a:rPr>
              <a:t>-  </a:t>
            </a:r>
            <a:r>
              <a:rPr lang="en-US" sz="3200">
                <a:latin typeface="Times New Roman" panose="02020603050405020304" pitchFamily="18" charset="0"/>
                <a:ea typeface="Times New Roman" panose="02020603050405020304" pitchFamily="18" charset="0"/>
                <a:cs typeface="Times New Roman" panose="02020603050405020304" pitchFamily="18" charset="0"/>
              </a:rPr>
              <a:t>Hãy xác định các giá </a:t>
            </a:r>
            <a:r>
              <a:rPr lang="en-US" sz="3200">
                <a:latin typeface="VNI-Times" pitchFamily="2" charset="0"/>
                <a:ea typeface="Times New Roman" panose="02020603050405020304" pitchFamily="18" charset="0"/>
              </a:rPr>
              <a:t>trị caøi ñaët </a:t>
            </a:r>
            <a:r>
              <a:rPr lang="en-US" sz="3200" smtClean="0">
                <a:latin typeface="VNI-Times" pitchFamily="2" charset="0"/>
                <a:ea typeface="Times New Roman" panose="02020603050405020304" pitchFamily="18" charset="0"/>
              </a:rPr>
              <a:t>HP?</a:t>
            </a:r>
            <a:endParaRPr lang="en-US" sz="3200">
              <a:latin typeface="Times New Roman" panose="02020603050405020304" pitchFamily="18" charset="0"/>
              <a:ea typeface="Times New Roman" panose="02020603050405020304" pitchFamily="18" charset="0"/>
            </a:endParaRPr>
          </a:p>
        </p:txBody>
      </p:sp>
      <p:sp>
        <p:nvSpPr>
          <p:cNvPr id="8" name="Rectangle 7"/>
          <p:cNvSpPr/>
          <p:nvPr/>
        </p:nvSpPr>
        <p:spPr>
          <a:xfrm>
            <a:off x="772724" y="1451580"/>
            <a:ext cx="1595120" cy="584775"/>
          </a:xfrm>
          <a:prstGeom prst="rect">
            <a:avLst/>
          </a:prstGeom>
          <a:solidFill>
            <a:schemeClr val="tx2">
              <a:lumMod val="10000"/>
            </a:schemeClr>
          </a:solidFill>
        </p:spPr>
        <p:txBody>
          <a:bodyPr wrap="square">
            <a:spAutoFit/>
          </a:bodyPr>
          <a:lstStyle/>
          <a:p>
            <a:pPr>
              <a:buFont typeface="Wingdings" pitchFamily="2" charset="2"/>
              <a:buNone/>
              <a:defRPr/>
            </a:pPr>
            <a:r>
              <a:rPr lang="en-US" sz="3200" smtClean="0">
                <a:solidFill>
                  <a:srgbClr val="C5DC8F"/>
                </a:solidFill>
              </a:rPr>
              <a:t>Câu 1</a:t>
            </a:r>
            <a:endParaRPr lang="pt-BR" sz="3200" dirty="0">
              <a:solidFill>
                <a:srgbClr val="C5DC8F"/>
              </a:solidFill>
            </a:endParaRPr>
          </a:p>
        </p:txBody>
      </p:sp>
    </p:spTree>
    <p:extLst>
      <p:ext uri="{BB962C8B-B14F-4D97-AF65-F5344CB8AC3E}">
        <p14:creationId xmlns:p14="http://schemas.microsoft.com/office/powerpoint/2010/main" val="2770203410"/>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26</a:t>
            </a:fld>
            <a:endParaRPr lang="en-US" altLang="en-US" sz="2000">
              <a:solidFill>
                <a:srgbClr val="FFFF00"/>
              </a:solidFill>
              <a:latin typeface="Arial" panose="020B0604020202020204" pitchFamily="34" charset="0"/>
            </a:endParaRPr>
          </a:p>
        </p:txBody>
      </p:sp>
      <p:sp>
        <p:nvSpPr>
          <p:cNvPr id="9" name="Rectangle 8"/>
          <p:cNvSpPr/>
          <p:nvPr/>
        </p:nvSpPr>
        <p:spPr>
          <a:xfrm>
            <a:off x="323593" y="253715"/>
            <a:ext cx="1507863" cy="6463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buFont typeface="Wingdings" pitchFamily="2" charset="2"/>
              <a:buNone/>
              <a:defRPr/>
            </a:pPr>
            <a:r>
              <a:rPr lang="en-US">
                <a:solidFill>
                  <a:srgbClr val="C5DC8F"/>
                </a:solidFill>
              </a:rPr>
              <a:t>Câu hỏi ôn bài tuần 7</a:t>
            </a:r>
            <a:endParaRPr lang="pt-BR" dirty="0">
              <a:solidFill>
                <a:srgbClr val="C5DC8F"/>
              </a:solidFill>
            </a:endParaRPr>
          </a:p>
        </p:txBody>
      </p:sp>
      <p:sp>
        <p:nvSpPr>
          <p:cNvPr id="6" name="Rectangle 5"/>
          <p:cNvSpPr/>
          <p:nvPr/>
        </p:nvSpPr>
        <p:spPr>
          <a:xfrm>
            <a:off x="772724" y="1198955"/>
            <a:ext cx="10494216" cy="3763081"/>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200" b="1">
                <a:latin typeface="VNI-Times" pitchFamily="2" charset="0"/>
                <a:ea typeface="Times New Roman" panose="02020603050405020304" pitchFamily="18" charset="0"/>
              </a:rPr>
              <a:t>	</a:t>
            </a:r>
            <a:r>
              <a:rPr lang="en-US" sz="3200" b="1" smtClean="0">
                <a:latin typeface="VNI-Times" pitchFamily="2" charset="0"/>
                <a:ea typeface="Times New Roman" panose="02020603050405020304" pitchFamily="18" charset="0"/>
              </a:rPr>
              <a:t>                                      </a:t>
            </a:r>
            <a:r>
              <a:rPr lang="en-US" sz="3200" smtClean="0">
                <a:solidFill>
                  <a:srgbClr val="FFFF00"/>
                </a:solidFill>
              </a:rPr>
              <a:t>Trả lời câu 1 </a:t>
            </a:r>
            <a:r>
              <a:rPr lang="en-US" sz="3200"/>
              <a:t>:</a:t>
            </a:r>
            <a:endParaRPr lang="en-US" sz="3200">
              <a:solidFill>
                <a:srgbClr val="FFFF00"/>
              </a:solidFill>
              <a:effectLst>
                <a:outerShdw blurRad="38100" dist="38100" dir="2700000" algn="tl">
                  <a:srgbClr val="FFFFFF"/>
                </a:outerShdw>
              </a:effectLst>
              <a:latin typeface="Times New Roman" pitchFamily="18" charset="0"/>
            </a:endParaRPr>
          </a:p>
          <a:p>
            <a:pPr algn="just">
              <a:lnSpc>
                <a:spcPct val="105000"/>
              </a:lnSpc>
              <a:spcBef>
                <a:spcPts val="100"/>
              </a:spcBef>
              <a:spcAft>
                <a:spcPts val="0"/>
              </a:spcAft>
              <a:tabLst>
                <a:tab pos="2743200" algn="ctr"/>
                <a:tab pos="5486400" algn="r"/>
              </a:tabLst>
            </a:pPr>
            <a:r>
              <a:rPr lang="en-US" sz="3200" smtClean="0">
                <a:latin typeface="VNI-Times" pitchFamily="2" charset="0"/>
                <a:ea typeface="Times New Roman" panose="02020603050405020304" pitchFamily="18" charset="0"/>
              </a:rPr>
              <a:t>Ta </a:t>
            </a:r>
            <a:r>
              <a:rPr lang="en-US" sz="3200">
                <a:latin typeface="VNI-Times" pitchFamily="2" charset="0"/>
                <a:ea typeface="Times New Roman" panose="02020603050405020304" pitchFamily="18" charset="0"/>
              </a:rPr>
              <a:t>caøi ñaët treân HP ñeå baûo veä choïn lôùn hôn aùp suaát vaän haønh töø 1,22 KG/cm</a:t>
            </a:r>
            <a:r>
              <a:rPr lang="en-US" sz="3200" baseline="30000">
                <a:latin typeface="VNI-Times" pitchFamily="2" charset="0"/>
                <a:ea typeface="Times New Roman" panose="02020603050405020304" pitchFamily="18" charset="0"/>
              </a:rPr>
              <a:t>2</a:t>
            </a:r>
            <a:r>
              <a:rPr lang="en-US" sz="3200">
                <a:latin typeface="VNI-Times" pitchFamily="2" charset="0"/>
                <a:ea typeface="Times New Roman" panose="02020603050405020304" pitchFamily="18" charset="0"/>
              </a:rPr>
              <a:t> thì vaãn ñaûm baûo nhoû hôn aùp suaát laøm  vieäc cuûa van an toaøn </a:t>
            </a:r>
            <a:r>
              <a:rPr lang="en-US" sz="3200" smtClean="0">
                <a:latin typeface="VNI-Times" pitchFamily="2" charset="0"/>
                <a:ea typeface="Times New Roman" panose="02020603050405020304" pitchFamily="18" charset="0"/>
              </a:rPr>
              <a:t>.</a:t>
            </a:r>
            <a:endParaRPr lang="en-US" sz="3200" smtClean="0">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r>
              <a:rPr lang="vi-VN" sz="3200" smtClean="0">
                <a:latin typeface="VNI-Times" pitchFamily="2" charset="0"/>
                <a:ea typeface="Times New Roman" panose="02020603050405020304" pitchFamily="18" charset="0"/>
                <a:cs typeface="Times New Roman" panose="02020603050405020304" pitchFamily="18" charset="0"/>
              </a:rPr>
              <a:t> </a:t>
            </a:r>
            <a:r>
              <a:rPr lang="vi-VN" sz="3200">
                <a:latin typeface="VNI-Times" pitchFamily="2" charset="0"/>
                <a:ea typeface="Times New Roman" panose="02020603050405020304" pitchFamily="18" charset="0"/>
                <a:cs typeface="Times New Roman" panose="02020603050405020304" pitchFamily="18" charset="0"/>
              </a:rPr>
              <a:t>Nhö vaäy ,tröôøng hôïp naøy ta chænh treân HP laø: </a:t>
            </a:r>
            <a:endParaRPr lang="en-US" sz="3200" smtClean="0">
              <a:latin typeface="VNI-Times" pitchFamily="2" charset="0"/>
              <a:ea typeface="Times New Roman" panose="02020603050405020304" pitchFamily="18" charset="0"/>
              <a:cs typeface="Times New Roman" panose="02020603050405020304" pitchFamily="18" charset="0"/>
            </a:endParaRPr>
          </a:p>
          <a:p>
            <a:pPr algn="just">
              <a:lnSpc>
                <a:spcPct val="105000"/>
              </a:lnSpc>
              <a:spcBef>
                <a:spcPts val="100"/>
              </a:spcBef>
              <a:spcAft>
                <a:spcPts val="0"/>
              </a:spcAft>
              <a:tabLst>
                <a:tab pos="2743200" algn="ctr"/>
                <a:tab pos="5486400" algn="r"/>
              </a:tabLst>
            </a:pPr>
            <a:r>
              <a:rPr lang="en-US" sz="3200">
                <a:solidFill>
                  <a:srgbClr val="FFFF00"/>
                </a:solidFill>
                <a:latin typeface="VNI-Times" pitchFamily="2" charset="0"/>
                <a:ea typeface="Times New Roman" panose="02020603050405020304" pitchFamily="18" charset="0"/>
                <a:cs typeface="Times New Roman" panose="02020603050405020304" pitchFamily="18" charset="0"/>
              </a:rPr>
              <a:t> </a:t>
            </a:r>
            <a:r>
              <a:rPr lang="en-US" sz="3200" smtClean="0">
                <a:solidFill>
                  <a:srgbClr val="FFFF00"/>
                </a:solidFill>
                <a:latin typeface="VNI-Times" pitchFamily="2" charset="0"/>
                <a:ea typeface="Times New Roman" panose="02020603050405020304" pitchFamily="18" charset="0"/>
                <a:cs typeface="Times New Roman" panose="02020603050405020304" pitchFamily="18" charset="0"/>
              </a:rPr>
              <a:t>                     </a:t>
            </a:r>
            <a:r>
              <a:rPr lang="en-US" sz="3200">
                <a:solidFill>
                  <a:srgbClr val="FFFF00"/>
                </a:solidFill>
                <a:latin typeface="VNI-Times" pitchFamily="2" charset="0"/>
                <a:ea typeface="Times New Roman" panose="02020603050405020304" pitchFamily="18" charset="0"/>
                <a:cs typeface="Times New Roman" panose="02020603050405020304" pitchFamily="18" charset="0"/>
              </a:rPr>
              <a:t>P</a:t>
            </a:r>
            <a:r>
              <a:rPr lang="en-US" sz="3200" baseline="-25000">
                <a:solidFill>
                  <a:srgbClr val="FFFF00"/>
                </a:solidFill>
                <a:latin typeface="VNI-Times" pitchFamily="2" charset="0"/>
                <a:ea typeface="Times New Roman" panose="02020603050405020304" pitchFamily="18" charset="0"/>
                <a:cs typeface="Times New Roman" panose="02020603050405020304" pitchFamily="18" charset="0"/>
              </a:rPr>
              <a:t>ñaët</a:t>
            </a:r>
            <a:r>
              <a:rPr lang="en-US" sz="3200">
                <a:solidFill>
                  <a:srgbClr val="FFFF00"/>
                </a:solidFill>
                <a:latin typeface="VNI-Times" pitchFamily="2" charset="0"/>
                <a:ea typeface="Times New Roman" panose="02020603050405020304" pitchFamily="18" charset="0"/>
                <a:cs typeface="Times New Roman" panose="02020603050405020304" pitchFamily="18" charset="0"/>
              </a:rPr>
              <a:t> =(15,2 </a:t>
            </a:r>
            <a:r>
              <a:rPr lang="en-US" sz="3200">
                <a:solidFill>
                  <a:srgbClr val="FFFF00"/>
                </a:solidFill>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a:t>
            </a:r>
            <a:r>
              <a:rPr lang="en-US" sz="3200">
                <a:solidFill>
                  <a:srgbClr val="FFFF00"/>
                </a:solidFill>
                <a:latin typeface="VNI-Times" pitchFamily="2" charset="0"/>
                <a:ea typeface="Times New Roman" panose="02020603050405020304" pitchFamily="18" charset="0"/>
                <a:cs typeface="Times New Roman" panose="02020603050405020304" pitchFamily="18" charset="0"/>
              </a:rPr>
              <a:t>16 KG/cm</a:t>
            </a:r>
            <a:r>
              <a:rPr lang="en-US" sz="3200" baseline="30000">
                <a:solidFill>
                  <a:srgbClr val="FFFF00"/>
                </a:solidFill>
                <a:latin typeface="VNI-Times" pitchFamily="2" charset="0"/>
                <a:ea typeface="Times New Roman" panose="02020603050405020304" pitchFamily="18" charset="0"/>
                <a:cs typeface="Times New Roman" panose="02020603050405020304" pitchFamily="18" charset="0"/>
              </a:rPr>
              <a:t>2</a:t>
            </a:r>
            <a:r>
              <a:rPr lang="en-US" sz="3200">
                <a:solidFill>
                  <a:srgbClr val="FFFF00"/>
                </a:solidFill>
                <a:latin typeface="VNI-Times" pitchFamily="2" charset="0"/>
                <a:ea typeface="Times New Roman" panose="02020603050405020304" pitchFamily="18" charset="0"/>
                <a:cs typeface="Times New Roman" panose="02020603050405020304" pitchFamily="18" charset="0"/>
              </a:rPr>
              <a:t>).</a:t>
            </a:r>
          </a:p>
          <a:p>
            <a:pPr algn="just">
              <a:lnSpc>
                <a:spcPct val="105000"/>
              </a:lnSpc>
              <a:spcBef>
                <a:spcPts val="100"/>
              </a:spcBef>
              <a:spcAft>
                <a:spcPts val="0"/>
              </a:spcAft>
              <a:tabLst>
                <a:tab pos="2743200" algn="ctr"/>
                <a:tab pos="5486400" algn="r"/>
              </a:tabLst>
            </a:pPr>
            <a:endParaRPr lang="en-US" sz="3200" smtClean="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0851723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2"/>
          </p:nvPr>
        </p:nvSpPr>
        <p:spPr bwMode="auto">
          <a:xfrm>
            <a:off x="11266940" y="5954864"/>
            <a:ext cx="838199" cy="7676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763F2F-6765-4D0B-B550-A31E14588D7F}" type="slidenum">
              <a:rPr lang="en-US" altLang="en-US" sz="2000">
                <a:solidFill>
                  <a:srgbClr val="FFFF00"/>
                </a:solidFill>
                <a:latin typeface="Arial" panose="020B0604020202020204" pitchFamily="34" charset="0"/>
              </a:rPr>
              <a:pPr/>
              <a:t>27</a:t>
            </a:fld>
            <a:endParaRPr lang="en-US" altLang="en-US" sz="2000">
              <a:solidFill>
                <a:srgbClr val="FFFF00"/>
              </a:solidFill>
              <a:latin typeface="Arial" panose="020B0604020202020204" pitchFamily="34" charset="0"/>
            </a:endParaRPr>
          </a:p>
        </p:txBody>
      </p:sp>
      <p:sp>
        <p:nvSpPr>
          <p:cNvPr id="9" name="Rectangle 8"/>
          <p:cNvSpPr/>
          <p:nvPr/>
        </p:nvSpPr>
        <p:spPr>
          <a:xfrm>
            <a:off x="323593" y="253715"/>
            <a:ext cx="1507863" cy="646331"/>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wrap="square">
            <a:spAutoFit/>
          </a:bodyPr>
          <a:lstStyle/>
          <a:p>
            <a:pPr>
              <a:buFont typeface="Wingdings" pitchFamily="2" charset="2"/>
              <a:buNone/>
              <a:defRPr/>
            </a:pPr>
            <a:r>
              <a:rPr lang="en-US">
                <a:solidFill>
                  <a:srgbClr val="C5DC8F"/>
                </a:solidFill>
              </a:rPr>
              <a:t>Câu hỏi ôn bài tuần 7</a:t>
            </a:r>
            <a:endParaRPr lang="pt-BR" dirty="0">
              <a:solidFill>
                <a:srgbClr val="C5DC8F"/>
              </a:solidFill>
            </a:endParaRPr>
          </a:p>
        </p:txBody>
      </p:sp>
      <p:sp>
        <p:nvSpPr>
          <p:cNvPr id="6" name="Rectangle 5"/>
          <p:cNvSpPr/>
          <p:nvPr/>
        </p:nvSpPr>
        <p:spPr>
          <a:xfrm>
            <a:off x="655634" y="1203453"/>
            <a:ext cx="10728396" cy="3590727"/>
          </a:xfrm>
          <a:prstGeom prst="rect">
            <a:avLst/>
          </a:prstGeom>
          <a:solidFill>
            <a:schemeClr val="accent1">
              <a:lumMod val="20000"/>
              <a:lumOff val="80000"/>
            </a:schemeClr>
          </a:solidFill>
        </p:spPr>
        <p:txBody>
          <a:bodyPr wrap="square">
            <a:spAutoFit/>
          </a:bodyPr>
          <a:lstStyle/>
          <a:p>
            <a:pPr marL="90170">
              <a:spcAft>
                <a:spcPts val="0"/>
              </a:spcAft>
            </a:pPr>
            <a:r>
              <a:rPr lang="en-US" sz="3200" b="1">
                <a:latin typeface="VNI-Times" pitchFamily="2" charset="0"/>
                <a:ea typeface="Times New Roman" panose="02020603050405020304" pitchFamily="18" charset="0"/>
              </a:rPr>
              <a:t>	</a:t>
            </a:r>
            <a:r>
              <a:rPr lang="en-US" sz="3200" b="1" smtClean="0">
                <a:solidFill>
                  <a:srgbClr val="FF0000"/>
                </a:solidFill>
                <a:latin typeface="VNI-Times" pitchFamily="2" charset="0"/>
                <a:ea typeface="Times New Roman" panose="02020603050405020304" pitchFamily="18" charset="0"/>
              </a:rPr>
              <a:t>                                  </a:t>
            </a:r>
            <a:r>
              <a:rPr lang="en-US" sz="3200" smtClean="0">
                <a:solidFill>
                  <a:srgbClr val="FF0000"/>
                </a:solidFill>
              </a:rPr>
              <a:t>Trả </a:t>
            </a:r>
            <a:r>
              <a:rPr lang="en-US" sz="3200">
                <a:solidFill>
                  <a:srgbClr val="FF0000"/>
                </a:solidFill>
              </a:rPr>
              <a:t>lời câu </a:t>
            </a:r>
            <a:r>
              <a:rPr lang="en-US" sz="3200" smtClean="0">
                <a:solidFill>
                  <a:srgbClr val="FF0000"/>
                </a:solidFill>
              </a:rPr>
              <a:t>2 </a:t>
            </a:r>
          </a:p>
          <a:p>
            <a:pPr marL="90170">
              <a:spcAft>
                <a:spcPts val="0"/>
              </a:spcAft>
            </a:pPr>
            <a:r>
              <a:rPr lang="en-US" sz="3200" smtClean="0">
                <a:latin typeface="VNI-Times" pitchFamily="2" charset="0"/>
                <a:ea typeface="Times New Roman" panose="02020603050405020304" pitchFamily="18" charset="0"/>
              </a:rPr>
              <a:t>- </a:t>
            </a:r>
            <a:r>
              <a:rPr lang="en-US" sz="3200">
                <a:latin typeface="VNI-Times" pitchFamily="2" charset="0"/>
                <a:ea typeface="Times New Roman" panose="02020603050405020304" pitchFamily="18" charset="0"/>
              </a:rPr>
              <a:t>Treân caùc rôle aùp suaát thöôøng coù thang ño hieäu chænh RANGE nhö sau</a:t>
            </a:r>
            <a:r>
              <a:rPr lang="en-US" sz="3200" smtClean="0">
                <a:latin typeface="VNI-Times" pitchFamily="2" charset="0"/>
                <a:ea typeface="Times New Roman" panose="02020603050405020304" pitchFamily="18" charset="0"/>
              </a:rPr>
              <a:t>: </a:t>
            </a:r>
            <a:r>
              <a:rPr lang="en-US" sz="3200">
                <a:latin typeface="VNI-Times" pitchFamily="2" charset="0"/>
                <a:ea typeface="Times New Roman" panose="02020603050405020304" pitchFamily="18" charset="0"/>
              </a:rPr>
              <a:t>OP (1 </a:t>
            </a:r>
            <a:r>
              <a:rPr lang="en-US" sz="3200">
                <a:latin typeface="VNI-Times" pitchFamily="2" charset="0"/>
                <a:ea typeface="Times New Roman" panose="02020603050405020304" pitchFamily="18" charset="0"/>
                <a:sym typeface="Symbol" panose="05050102010706020507" pitchFamily="18" charset="2"/>
              </a:rPr>
              <a:t></a:t>
            </a:r>
            <a:r>
              <a:rPr lang="en-US" sz="3200">
                <a:latin typeface="VNI-Times" pitchFamily="2" charset="0"/>
                <a:ea typeface="Times New Roman" panose="02020603050405020304" pitchFamily="18" charset="0"/>
              </a:rPr>
              <a:t> 6 KG/cm</a:t>
            </a:r>
            <a:r>
              <a:rPr lang="en-US" sz="3200" baseline="30000">
                <a:latin typeface="VNI-Times" pitchFamily="2" charset="0"/>
                <a:ea typeface="Times New Roman" panose="02020603050405020304" pitchFamily="18" charset="0"/>
              </a:rPr>
              <a:t>2</a:t>
            </a:r>
            <a:r>
              <a:rPr lang="en-US" sz="3200">
                <a:latin typeface="VNI-Times" pitchFamily="2" charset="0"/>
                <a:ea typeface="Times New Roman" panose="02020603050405020304" pitchFamily="18" charset="0"/>
              </a:rPr>
              <a:t>) hay (15 </a:t>
            </a:r>
            <a:r>
              <a:rPr lang="en-US" sz="3200">
                <a:latin typeface="VNI-Times" pitchFamily="2" charset="0"/>
                <a:ea typeface="Times New Roman" panose="02020603050405020304" pitchFamily="18" charset="0"/>
                <a:sym typeface="Symbol" panose="05050102010706020507" pitchFamily="18" charset="2"/>
              </a:rPr>
              <a:t></a:t>
            </a:r>
            <a:r>
              <a:rPr lang="en-US" sz="3200">
                <a:latin typeface="VNI-Times" pitchFamily="2" charset="0"/>
                <a:ea typeface="Times New Roman" panose="02020603050405020304" pitchFamily="18" charset="0"/>
              </a:rPr>
              <a:t> 90 PSI)</a:t>
            </a:r>
            <a:endParaRPr lang="en-US" sz="3200">
              <a:latin typeface="Times New Roman" panose="02020603050405020304" pitchFamily="18" charset="0"/>
              <a:ea typeface="Times New Roman" panose="02020603050405020304" pitchFamily="18" charset="0"/>
            </a:endParaRPr>
          </a:p>
          <a:p>
            <a:pPr algn="just">
              <a:spcBef>
                <a:spcPts val="100"/>
              </a:spcBef>
              <a:spcAft>
                <a:spcPts val="0"/>
              </a:spcAft>
              <a:tabLst>
                <a:tab pos="2743200" algn="ctr"/>
                <a:tab pos="5486400" algn="r"/>
              </a:tabLst>
            </a:pPr>
            <a:r>
              <a:rPr lang="en-US" sz="3200">
                <a:latin typeface="Times New Roman" panose="02020603050405020304" pitchFamily="18" charset="0"/>
                <a:ea typeface="Times New Roman" panose="02020603050405020304" pitchFamily="18" charset="0"/>
              </a:rPr>
              <a:t>- Hiệu áp suất dầu được tính với công thức: </a:t>
            </a:r>
            <a:r>
              <a:rPr lang="en-US" sz="3200" smtClean="0">
                <a:latin typeface="Times New Roman" panose="02020603050405020304" pitchFamily="18" charset="0"/>
                <a:ea typeface="Times New Roman" panose="02020603050405020304" pitchFamily="18" charset="0"/>
              </a:rPr>
              <a:t>∆ </a:t>
            </a:r>
            <a:r>
              <a:rPr lang="en-US" sz="3200">
                <a:latin typeface="Times New Roman" panose="02020603050405020304" pitchFamily="18" charset="0"/>
                <a:ea typeface="Times New Roman" panose="02020603050405020304" pitchFamily="18" charset="0"/>
              </a:rPr>
              <a:t>P   =    P</a:t>
            </a:r>
            <a:r>
              <a:rPr lang="en-US" sz="3200" baseline="-25000">
                <a:latin typeface="Times New Roman" panose="02020603050405020304" pitchFamily="18" charset="0"/>
                <a:ea typeface="Times New Roman" panose="02020603050405020304" pitchFamily="18" charset="0"/>
              </a:rPr>
              <a:t>OIL</a:t>
            </a:r>
            <a:r>
              <a:rPr lang="en-US" sz="3200">
                <a:latin typeface="Times New Roman" panose="02020603050405020304" pitchFamily="18" charset="0"/>
                <a:ea typeface="Times New Roman" panose="02020603050405020304" pitchFamily="18" charset="0"/>
              </a:rPr>
              <a:t> -  P</a:t>
            </a:r>
            <a:r>
              <a:rPr lang="en-US" sz="3200" baseline="-25000">
                <a:latin typeface="Times New Roman" panose="02020603050405020304" pitchFamily="18" charset="0"/>
                <a:ea typeface="Times New Roman" panose="02020603050405020304" pitchFamily="18" charset="0"/>
              </a:rPr>
              <a:t>0</a:t>
            </a:r>
            <a:endParaRPr lang="en-US" sz="3200">
              <a:latin typeface="Times New Roman" panose="02020603050405020304" pitchFamily="18" charset="0"/>
              <a:ea typeface="Times New Roman" panose="02020603050405020304" pitchFamily="18" charset="0"/>
            </a:endParaRPr>
          </a:p>
          <a:p>
            <a:pPr algn="just">
              <a:spcBef>
                <a:spcPts val="100"/>
              </a:spcBef>
              <a:spcAft>
                <a:spcPts val="0"/>
              </a:spcAft>
              <a:tabLst>
                <a:tab pos="2743200" algn="ctr"/>
                <a:tab pos="5486400" algn="r"/>
              </a:tabLst>
            </a:pPr>
            <a:r>
              <a:rPr lang="en-US" sz="3200">
                <a:latin typeface="Times New Roman" panose="02020603050405020304" pitchFamily="18" charset="0"/>
                <a:ea typeface="Times New Roman" panose="02020603050405020304" pitchFamily="18" charset="0"/>
              </a:rPr>
              <a:t>Trong đó:</a:t>
            </a:r>
          </a:p>
          <a:p>
            <a:pPr algn="just">
              <a:spcBef>
                <a:spcPts val="100"/>
              </a:spcBef>
              <a:spcAft>
                <a:spcPts val="0"/>
              </a:spcAft>
              <a:tabLst>
                <a:tab pos="2743200" algn="ctr"/>
                <a:tab pos="5486400" algn="r"/>
              </a:tabLst>
            </a:pPr>
            <a:r>
              <a:rPr lang="en-US" sz="3200">
                <a:latin typeface="Times New Roman" panose="02020603050405020304" pitchFamily="18" charset="0"/>
                <a:ea typeface="Times New Roman" panose="02020603050405020304" pitchFamily="18" charset="0"/>
              </a:rPr>
              <a:t>	            P</a:t>
            </a:r>
            <a:r>
              <a:rPr lang="en-US" sz="3200" baseline="-25000">
                <a:latin typeface="Times New Roman" panose="02020603050405020304" pitchFamily="18" charset="0"/>
                <a:ea typeface="Times New Roman" panose="02020603050405020304" pitchFamily="18" charset="0"/>
              </a:rPr>
              <a:t>oil</a:t>
            </a:r>
            <a:r>
              <a:rPr lang="en-US" sz="3200">
                <a:latin typeface="Times New Roman" panose="02020603050405020304" pitchFamily="18" charset="0"/>
                <a:ea typeface="Times New Roman" panose="02020603050405020304" pitchFamily="18" charset="0"/>
              </a:rPr>
              <a:t>:  Áp lực của đầu bơm dầu</a:t>
            </a:r>
          </a:p>
          <a:p>
            <a:pPr algn="just">
              <a:spcBef>
                <a:spcPts val="100"/>
              </a:spcBef>
              <a:spcAft>
                <a:spcPts val="0"/>
              </a:spcAft>
              <a:tabLst>
                <a:tab pos="2743200" algn="ctr"/>
                <a:tab pos="5486400" algn="r"/>
              </a:tabLst>
            </a:pPr>
            <a:r>
              <a:rPr lang="en-US" sz="3200">
                <a:latin typeface="Times New Roman" panose="02020603050405020304" pitchFamily="18" charset="0"/>
                <a:ea typeface="Times New Roman" panose="02020603050405020304" pitchFamily="18" charset="0"/>
              </a:rPr>
              <a:t>	            P</a:t>
            </a:r>
            <a:r>
              <a:rPr lang="en-US" sz="3200" baseline="-25000">
                <a:latin typeface="Times New Roman" panose="02020603050405020304" pitchFamily="18" charset="0"/>
                <a:ea typeface="Times New Roman" panose="02020603050405020304" pitchFamily="18" charset="0"/>
              </a:rPr>
              <a:t>o</a:t>
            </a:r>
            <a:r>
              <a:rPr lang="en-US" sz="3200">
                <a:latin typeface="Times New Roman" panose="02020603050405020304" pitchFamily="18" charset="0"/>
                <a:ea typeface="Times New Roman" panose="02020603050405020304" pitchFamily="18" charset="0"/>
              </a:rPr>
              <a:t>:   Áp lực của carte </a:t>
            </a:r>
            <a:r>
              <a:rPr lang="en-US" sz="3200" smtClean="0">
                <a:latin typeface="Times New Roman" panose="02020603050405020304" pitchFamily="18" charset="0"/>
                <a:ea typeface="Times New Roman" panose="02020603050405020304" pitchFamily="18" charset="0"/>
              </a:rPr>
              <a:t>MN</a:t>
            </a:r>
            <a:endParaRPr lang="en-US" sz="3200">
              <a:effectLst/>
              <a:latin typeface="Times New Roman" panose="02020603050405020304" pitchFamily="18" charset="0"/>
              <a:ea typeface="Times New Roman" panose="02020603050405020304" pitchFamily="18" charset="0"/>
            </a:endParaRPr>
          </a:p>
        </p:txBody>
      </p:sp>
      <p:sp>
        <p:nvSpPr>
          <p:cNvPr id="8" name="Rectangle 7"/>
          <p:cNvSpPr/>
          <p:nvPr/>
        </p:nvSpPr>
        <p:spPr>
          <a:xfrm>
            <a:off x="2082800" y="321237"/>
            <a:ext cx="8239760" cy="584775"/>
          </a:xfrm>
          <a:prstGeom prst="rect">
            <a:avLst/>
          </a:prstGeom>
          <a:solidFill>
            <a:schemeClr val="tx2">
              <a:lumMod val="10000"/>
            </a:schemeClr>
          </a:solidFill>
        </p:spPr>
        <p:txBody>
          <a:bodyPr wrap="square">
            <a:spAutoFit/>
          </a:bodyPr>
          <a:lstStyle/>
          <a:p>
            <a:pPr>
              <a:defRPr/>
            </a:pPr>
            <a:r>
              <a:rPr lang="en-US" sz="3200" smtClean="0">
                <a:solidFill>
                  <a:srgbClr val="C5DC8F"/>
                </a:solidFill>
              </a:rPr>
              <a:t>Câu 2: </a:t>
            </a:r>
            <a:r>
              <a:rPr lang="en-US" sz="3200" b="1">
                <a:solidFill>
                  <a:schemeClr val="bg1"/>
                </a:solidFill>
                <a:latin typeface="Times New Roman" panose="02020603050405020304" pitchFamily="18" charset="0"/>
                <a:ea typeface="Times New Roman" panose="02020603050405020304" pitchFamily="18" charset="0"/>
              </a:rPr>
              <a:t>Giải thích các thông số trên </a:t>
            </a:r>
            <a:r>
              <a:rPr lang="en-US" sz="3200" b="1" smtClean="0">
                <a:solidFill>
                  <a:schemeClr val="bg1"/>
                </a:solidFill>
                <a:latin typeface="Times New Roman" panose="02020603050405020304" pitchFamily="18" charset="0"/>
                <a:ea typeface="Times New Roman" panose="02020603050405020304" pitchFamily="18" charset="0"/>
              </a:rPr>
              <a:t>rơle </a:t>
            </a:r>
            <a:r>
              <a:rPr lang="en-US" sz="3200" b="1">
                <a:solidFill>
                  <a:schemeClr val="bg1"/>
                </a:solidFill>
                <a:latin typeface="Times New Roman" panose="02020603050405020304" pitchFamily="18" charset="0"/>
                <a:ea typeface="Times New Roman" panose="02020603050405020304" pitchFamily="18" charset="0"/>
              </a:rPr>
              <a:t>OP? </a:t>
            </a:r>
            <a:endParaRPr lang="pt-BR" sz="3200" dirty="0">
              <a:solidFill>
                <a:schemeClr val="bg1"/>
              </a:solidFill>
            </a:endParaRPr>
          </a:p>
        </p:txBody>
      </p:sp>
      <p:sp>
        <p:nvSpPr>
          <p:cNvPr id="7" name="Rectangle 6"/>
          <p:cNvSpPr/>
          <p:nvPr/>
        </p:nvSpPr>
        <p:spPr>
          <a:xfrm>
            <a:off x="655634" y="4168006"/>
            <a:ext cx="10494216" cy="2554545"/>
          </a:xfrm>
          <a:prstGeom prst="rect">
            <a:avLst/>
          </a:prstGeom>
        </p:spPr>
        <p:txBody>
          <a:bodyPr wrap="square">
            <a:spAutoFit/>
          </a:bodyPr>
          <a:lstStyle/>
          <a:p>
            <a:pPr marL="90170">
              <a:spcAft>
                <a:spcPts val="0"/>
              </a:spcAft>
            </a:pPr>
            <a:r>
              <a:rPr lang="en-US" sz="3200" b="1">
                <a:latin typeface="VNI-Times" pitchFamily="2" charset="0"/>
                <a:ea typeface="Times New Roman" panose="02020603050405020304" pitchFamily="18" charset="0"/>
              </a:rPr>
              <a:t>	</a:t>
            </a:r>
            <a:r>
              <a:rPr lang="en-US" sz="3200">
                <a:latin typeface="VNI-Times" pitchFamily="2" charset="0"/>
                <a:ea typeface="Times New Roman" panose="02020603050405020304" pitchFamily="18" charset="0"/>
              </a:rPr>
              <a:t>	</a:t>
            </a:r>
            <a:endParaRPr lang="en-US" sz="3200" smtClean="0">
              <a:latin typeface="VNI-Times" pitchFamily="2" charset="0"/>
              <a:ea typeface="Times New Roman" panose="02020603050405020304" pitchFamily="18" charset="0"/>
            </a:endParaRPr>
          </a:p>
          <a:p>
            <a:pPr marL="547370" indent="-457200">
              <a:spcAft>
                <a:spcPts val="0"/>
              </a:spcAft>
              <a:buFontTx/>
              <a:buChar char="-"/>
            </a:pPr>
            <a:r>
              <a:rPr lang="en-US" sz="3200" smtClean="0">
                <a:latin typeface="Times New Roman" panose="02020603050405020304" pitchFamily="18" charset="0"/>
                <a:ea typeface="Times New Roman" panose="02020603050405020304" pitchFamily="18" charset="0"/>
              </a:rPr>
              <a:t>Hiệu </a:t>
            </a:r>
            <a:r>
              <a:rPr lang="en-US" sz="3200">
                <a:latin typeface="Times New Roman" panose="02020603050405020304" pitchFamily="18" charset="0"/>
                <a:ea typeface="Times New Roman" panose="02020603050405020304" pitchFamily="18" charset="0"/>
              </a:rPr>
              <a:t>áp suất dầu </a:t>
            </a:r>
            <a:r>
              <a:rPr lang="en-US" sz="3200">
                <a:latin typeface="Times New Roman" panose="02020603050405020304" pitchFamily="18" charset="0"/>
                <a:ea typeface="Times New Roman" panose="02020603050405020304" pitchFamily="18" charset="0"/>
                <a:sym typeface="Symbol" panose="05050102010706020507" pitchFamily="18" charset="2"/>
              </a:rPr>
              <a:t></a:t>
            </a:r>
            <a:r>
              <a:rPr lang="en-US" sz="3200">
                <a:latin typeface="Times New Roman" panose="02020603050405020304" pitchFamily="18" charset="0"/>
                <a:ea typeface="Times New Roman" panose="02020603050405020304" pitchFamily="18" charset="0"/>
              </a:rPr>
              <a:t>P</a:t>
            </a:r>
            <a:r>
              <a:rPr lang="en-US" sz="3200" baseline="-25000">
                <a:latin typeface="Times New Roman" panose="02020603050405020304" pitchFamily="18" charset="0"/>
                <a:ea typeface="Times New Roman" panose="02020603050405020304" pitchFamily="18" charset="0"/>
              </a:rPr>
              <a:t>oil </a:t>
            </a:r>
            <a:r>
              <a:rPr lang="en-US" sz="3200">
                <a:latin typeface="Times New Roman" panose="02020603050405020304" pitchFamily="18" charset="0"/>
                <a:ea typeface="Times New Roman" panose="02020603050405020304" pitchFamily="18" charset="0"/>
              </a:rPr>
              <a:t> lấy giá trị bảo vệ từ 1,2 → 2 </a:t>
            </a:r>
            <a:r>
              <a:rPr lang="en-US" sz="3200" smtClean="0">
                <a:latin typeface="Times New Roman" panose="02020603050405020304" pitchFamily="18" charset="0"/>
                <a:ea typeface="Times New Roman" panose="02020603050405020304" pitchFamily="18" charset="0"/>
              </a:rPr>
              <a:t>kg/cm</a:t>
            </a:r>
            <a:r>
              <a:rPr lang="en-US" sz="3200" baseline="30000" smtClean="0">
                <a:latin typeface="Times New Roman" panose="02020603050405020304" pitchFamily="18" charset="0"/>
                <a:ea typeface="Times New Roman" panose="02020603050405020304" pitchFamily="18" charset="0"/>
              </a:rPr>
              <a:t>2</a:t>
            </a:r>
          </a:p>
          <a:p>
            <a:pPr marL="547370" indent="-457200">
              <a:spcAft>
                <a:spcPts val="0"/>
              </a:spcAft>
              <a:buFontTx/>
              <a:buChar char="-"/>
            </a:pPr>
            <a:r>
              <a:rPr lang="en-US" sz="3200" smtClean="0">
                <a:latin typeface="Times New Roman" panose="02020603050405020304" pitchFamily="18" charset="0"/>
                <a:ea typeface="Times New Roman" panose="02020603050405020304" pitchFamily="18" charset="0"/>
              </a:rPr>
              <a:t>Nếu </a:t>
            </a:r>
            <a:r>
              <a:rPr lang="en-US" sz="3200">
                <a:latin typeface="Times New Roman" panose="02020603050405020304" pitchFamily="18" charset="0"/>
                <a:ea typeface="Times New Roman" panose="02020603050405020304" pitchFamily="18" charset="0"/>
              </a:rPr>
              <a:t>vì 1 lý do nào đó </a:t>
            </a:r>
            <a:r>
              <a:rPr lang="en-US" sz="3200">
                <a:latin typeface="Times New Roman" panose="02020603050405020304" pitchFamily="18" charset="0"/>
                <a:ea typeface="Times New Roman" panose="02020603050405020304" pitchFamily="18" charset="0"/>
                <a:sym typeface="Symbol" panose="05050102010706020507" pitchFamily="18" charset="2"/>
              </a:rPr>
              <a:t></a:t>
            </a:r>
            <a:r>
              <a:rPr lang="en-US" sz="3200">
                <a:latin typeface="Times New Roman" panose="02020603050405020304" pitchFamily="18" charset="0"/>
                <a:ea typeface="Times New Roman" panose="02020603050405020304" pitchFamily="18" charset="0"/>
              </a:rPr>
              <a:t>P</a:t>
            </a:r>
            <a:r>
              <a:rPr lang="en-US" sz="3200" baseline="-25000">
                <a:latin typeface="Times New Roman" panose="02020603050405020304" pitchFamily="18" charset="0"/>
                <a:ea typeface="Times New Roman" panose="02020603050405020304" pitchFamily="18" charset="0"/>
              </a:rPr>
              <a:t>oil</a:t>
            </a:r>
            <a:r>
              <a:rPr lang="en-US" sz="3200">
                <a:latin typeface="Times New Roman" panose="02020603050405020304" pitchFamily="18" charset="0"/>
                <a:ea typeface="Times New Roman" panose="02020603050405020304" pitchFamily="18" charset="0"/>
              </a:rPr>
              <a:t>  nằm ngoài khoảng quy định này ( nhỏ hơn 1,2 kg/cm</a:t>
            </a:r>
            <a:r>
              <a:rPr lang="en-US" sz="3200" baseline="30000">
                <a:latin typeface="Times New Roman" panose="02020603050405020304" pitchFamily="18" charset="0"/>
                <a:ea typeface="Times New Roman" panose="02020603050405020304" pitchFamily="18" charset="0"/>
              </a:rPr>
              <a:t>2</a:t>
            </a:r>
            <a:r>
              <a:rPr lang="en-US" sz="3200">
                <a:latin typeface="Times New Roman" panose="02020603050405020304" pitchFamily="18" charset="0"/>
                <a:ea typeface="Times New Roman" panose="02020603050405020304" pitchFamily="18" charset="0"/>
              </a:rPr>
              <a:t> ) thì relay sẽ ngắt mạch,  MN ngừng làm việc.</a:t>
            </a:r>
            <a:endParaRPr lang="en-US" sz="32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44484494"/>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repeatCount="5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a:xfrm>
            <a:off x="1463040" y="1615440"/>
            <a:ext cx="9602139" cy="3429000"/>
          </a:xfrm>
        </p:spPr>
        <p:txBody>
          <a:bodyPr>
            <a:normAutofit fontScale="92500"/>
          </a:bodyPr>
          <a:lstStyle/>
          <a:p>
            <a:pPr algn="ctr" eaLnBrk="1" hangingPunct="1">
              <a:buFont typeface="Wingdings" panose="05000000000000000000" pitchFamily="2" charset="2"/>
              <a:buNone/>
              <a:defRPr/>
            </a:pPr>
            <a:r>
              <a:rPr lang="pt-BR" altLang="en-US" b="1" dirty="0" smtClean="0"/>
              <a:t>    </a:t>
            </a:r>
            <a:r>
              <a:rPr lang="pt-BR" altLang="en-US" sz="4800" b="1" dirty="0">
                <a:solidFill>
                  <a:srgbClr val="FF0000"/>
                </a:solidFill>
              </a:rPr>
              <a:t>Chuẩn bị bài cho </a:t>
            </a:r>
            <a:r>
              <a:rPr lang="pt-BR" altLang="en-US" sz="4800" b="1">
                <a:solidFill>
                  <a:srgbClr val="FF0000"/>
                </a:solidFill>
              </a:rPr>
              <a:t>tuần </a:t>
            </a:r>
            <a:r>
              <a:rPr lang="pt-BR" altLang="en-US" sz="4800" b="1" smtClean="0">
                <a:solidFill>
                  <a:srgbClr val="FF0000"/>
                </a:solidFill>
              </a:rPr>
              <a:t>8</a:t>
            </a:r>
            <a:endParaRPr lang="pt-BR" altLang="en-US" sz="4800" b="1" dirty="0">
              <a:solidFill>
                <a:srgbClr val="FF0000"/>
              </a:solidFill>
            </a:endParaRPr>
          </a:p>
          <a:p>
            <a:pPr algn="ctr" eaLnBrk="1" hangingPunct="1">
              <a:buFont typeface="Wingdings" panose="05000000000000000000" pitchFamily="2" charset="2"/>
              <a:buNone/>
              <a:defRPr/>
            </a:pPr>
            <a:endParaRPr lang="en-US" altLang="en-US" dirty="0" smtClean="0">
              <a:solidFill>
                <a:srgbClr val="FF0000"/>
              </a:solidFill>
            </a:endParaRPr>
          </a:p>
          <a:p>
            <a:r>
              <a:rPr lang="pt-BR" sz="3200" b="1">
                <a:solidFill>
                  <a:srgbClr val="FFFF00"/>
                </a:solidFill>
                <a:effectLst/>
              </a:rPr>
              <a:t>CHƯƠNG 3: TỰ ĐỘNG HÓA THIẾT BỊ NGƯNG TỤ</a:t>
            </a:r>
            <a:endParaRPr lang="en-US" sz="3200">
              <a:solidFill>
                <a:srgbClr val="FFFF00"/>
              </a:solidFill>
              <a:effectLst/>
            </a:endParaRPr>
          </a:p>
          <a:p>
            <a:pPr>
              <a:buNone/>
              <a:defRPr/>
            </a:pPr>
            <a:r>
              <a:rPr lang="en-US" sz="3200" b="1" smtClean="0">
                <a:solidFill>
                  <a:srgbClr val="FFFF00"/>
                </a:solidFill>
              </a:rPr>
              <a:t>    - PHẦN ĐẠI CƯƠNG</a:t>
            </a:r>
          </a:p>
          <a:p>
            <a:pPr>
              <a:buNone/>
              <a:defRPr/>
            </a:pPr>
            <a:r>
              <a:rPr lang="en-US" sz="3200" b="1" smtClean="0">
                <a:solidFill>
                  <a:srgbClr val="FFFF00"/>
                </a:solidFill>
              </a:rPr>
              <a:t>    - KIỂM TRA</a:t>
            </a:r>
          </a:p>
          <a:p>
            <a:pPr>
              <a:buNone/>
              <a:defRPr/>
            </a:pPr>
            <a:endParaRPr lang="en-US" sz="3200" dirty="0">
              <a:solidFill>
                <a:srgbClr val="FFFF00"/>
              </a:solidFill>
            </a:endParaRPr>
          </a:p>
          <a:p>
            <a:pPr lvl="2" eaLnBrk="1" hangingPunct="1">
              <a:lnSpc>
                <a:spcPct val="150000"/>
              </a:lnSpc>
              <a:defRPr/>
            </a:pPr>
            <a:endParaRPr lang="en-US" altLang="en-US" sz="2200" dirty="0">
              <a:solidFill>
                <a:srgbClr val="184F7B"/>
              </a:solidFill>
            </a:endParaRPr>
          </a:p>
        </p:txBody>
      </p:sp>
      <p:sp>
        <p:nvSpPr>
          <p:cNvPr id="3993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200">
                <a:solidFill>
                  <a:schemeClr val="tx1"/>
                </a:solidFill>
                <a:latin typeface="Century Gothic" pitchFamily="34" charset="0"/>
              </a:defRPr>
            </a:lvl1pPr>
            <a:lvl2pPr marL="742950" indent="-285750">
              <a:lnSpc>
                <a:spcPct val="90000"/>
              </a:lnSpc>
              <a:spcBef>
                <a:spcPts val="500"/>
              </a:spcBef>
              <a:buFont typeface="Arial" panose="020B0604020202020204" pitchFamily="34" charset="0"/>
              <a:buChar char="•"/>
              <a:defRPr sz="2000">
                <a:solidFill>
                  <a:schemeClr val="tx1"/>
                </a:solidFill>
                <a:latin typeface="Century Gothic" pitchFamily="34" charset="0"/>
              </a:defRPr>
            </a:lvl2pPr>
            <a:lvl3pPr marL="1143000" indent="-228600">
              <a:lnSpc>
                <a:spcPct val="90000"/>
              </a:lnSpc>
              <a:spcBef>
                <a:spcPts val="500"/>
              </a:spcBef>
              <a:buFont typeface="Arial" panose="020B0604020202020204" pitchFamily="34" charset="0"/>
              <a:buChar char="•"/>
              <a:defRPr sz="2400">
                <a:solidFill>
                  <a:schemeClr val="tx1"/>
                </a:solidFill>
                <a:latin typeface="Century Gothic" pitchFamily="34" charset="0"/>
              </a:defRPr>
            </a:lvl3pPr>
            <a:lvl4pPr marL="16002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4pPr>
            <a:lvl5pPr marL="20574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9pPr>
          </a:lstStyle>
          <a:p>
            <a:pPr>
              <a:lnSpc>
                <a:spcPct val="100000"/>
              </a:lnSpc>
              <a:spcBef>
                <a:spcPct val="0"/>
              </a:spcBef>
              <a:buFontTx/>
              <a:buNone/>
            </a:pPr>
            <a:fld id="{2B1E11ED-EF70-4267-A29B-1ED6E520754E}" type="slidenum">
              <a:rPr lang="en-US" altLang="en-US" sz="2000">
                <a:solidFill>
                  <a:srgbClr val="FFFF00"/>
                </a:solidFill>
                <a:latin typeface="Arial" panose="020B0604020202020204" pitchFamily="34" charset="0"/>
              </a:rPr>
              <a:pPr>
                <a:lnSpc>
                  <a:spcPct val="100000"/>
                </a:lnSpc>
                <a:spcBef>
                  <a:spcPct val="0"/>
                </a:spcBef>
                <a:buFontTx/>
                <a:buNone/>
              </a:pPr>
              <a:t>28</a:t>
            </a:fld>
            <a:endParaRPr lang="en-US" altLang="en-US" sz="2000">
              <a:solidFill>
                <a:srgbClr val="FFFF00"/>
              </a:solidFill>
              <a:latin typeface="Arial" panose="020B0604020202020204" pitchFamily="34" charset="0"/>
            </a:endParaRPr>
          </a:p>
        </p:txBody>
      </p:sp>
    </p:spTree>
    <p:extLst>
      <p:ext uri="{BB962C8B-B14F-4D97-AF65-F5344CB8AC3E}">
        <p14:creationId xmlns:p14="http://schemas.microsoft.com/office/powerpoint/2010/main" val="2757813202"/>
      </p:ext>
    </p:extLst>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3.xml.rels><?xml version="1.0" encoding="UTF-8" standalone="yes"?>
<Relationships xmlns="http://schemas.openxmlformats.org/package/2006/relationships"><Relationship Id="rId1" Type="http://schemas.openxmlformats.org/officeDocument/2006/relationships/image" Target="../media/image4.jpeg"/></Relationships>
</file>

<file path=ppt/theme/_rels/theme4.xml.rels><?xml version="1.0" encoding="UTF-8" standalone="yes"?>
<Relationships xmlns="http://schemas.openxmlformats.org/package/2006/relationships"><Relationship Id="rId1" Type="http://schemas.openxmlformats.org/officeDocument/2006/relationships/image" Target="../media/image9.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ppt/theme/theme2.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xmlns="" name="Damask" id="{F9A299A0-33D0-4E0F-9F3F-7163E3744208}" vid="{746EEEEA-FB6A-406B-B510-531588D54811}"/>
    </a:ext>
  </a:extLst>
</a:theme>
</file>

<file path=ppt/theme/theme3.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ppt/theme/theme4.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xmlns="" name="Mesh" id="{789EC3FE-34FD-429C-9918-760025E6C145}" vid="{B8BE45C0-8141-4D58-8C71-A009BC26FBBB}"/>
    </a:ext>
  </a:extLst>
</a:theme>
</file>

<file path=ppt/theme/theme5.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ppt/theme/theme6.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Vapor Trail" id="{4FDF2955-7D9C-493C-B9F9-C205151B46CD}" vid="{8F31A783-2159-4870-BC29-2BA7D038EA44}"/>
    </a:ext>
  </a:extLst>
</a:theme>
</file>

<file path=ppt/theme/theme7.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216</TotalTime>
  <Words>1946</Words>
  <Application>Microsoft Office PowerPoint</Application>
  <PresentationFormat>Custom</PresentationFormat>
  <Paragraphs>236</Paragraphs>
  <Slides>28</Slides>
  <Notes>2</Notes>
  <HiddenSlides>0</HiddenSlides>
  <MMClips>0</MMClips>
  <ScaleCrop>false</ScaleCrop>
  <HeadingPairs>
    <vt:vector size="4" baseType="variant">
      <vt:variant>
        <vt:lpstr>Theme</vt:lpstr>
      </vt:variant>
      <vt:variant>
        <vt:i4>7</vt:i4>
      </vt:variant>
      <vt:variant>
        <vt:lpstr>Slide Titles</vt:lpstr>
      </vt:variant>
      <vt:variant>
        <vt:i4>28</vt:i4>
      </vt:variant>
    </vt:vector>
  </HeadingPairs>
  <TitlesOfParts>
    <vt:vector size="35" baseType="lpstr">
      <vt:lpstr>Circuit</vt:lpstr>
      <vt:lpstr>Damask</vt:lpstr>
      <vt:lpstr>Ion</vt:lpstr>
      <vt:lpstr>Mesh</vt:lpstr>
      <vt:lpstr>Wisp</vt:lpstr>
      <vt:lpstr>Vapor Trail</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Thuy</dc:creator>
  <cp:lastModifiedBy>Admin</cp:lastModifiedBy>
  <cp:revision>16</cp:revision>
  <dcterms:created xsi:type="dcterms:W3CDTF">2020-06-18T12:47:05Z</dcterms:created>
  <dcterms:modified xsi:type="dcterms:W3CDTF">2020-06-22T12:57:12Z</dcterms:modified>
</cp:coreProperties>
</file>